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9" r:id="rId2"/>
    <p:sldId id="354" r:id="rId3"/>
    <p:sldId id="353" r:id="rId4"/>
    <p:sldId id="355" r:id="rId5"/>
    <p:sldId id="283" r:id="rId6"/>
    <p:sldId id="343" r:id="rId7"/>
    <p:sldId id="350" r:id="rId8"/>
    <p:sldId id="357" r:id="rId9"/>
    <p:sldId id="356" r:id="rId10"/>
    <p:sldId id="358" r:id="rId11"/>
    <p:sldId id="326" r:id="rId12"/>
    <p:sldId id="342" r:id="rId13"/>
    <p:sldId id="316" r:id="rId14"/>
    <p:sldId id="362" r:id="rId15"/>
    <p:sldId id="340" r:id="rId16"/>
    <p:sldId id="351" r:id="rId17"/>
    <p:sldId id="344" r:id="rId18"/>
    <p:sldId id="359" r:id="rId19"/>
    <p:sldId id="360" r:id="rId20"/>
    <p:sldId id="361" r:id="rId21"/>
    <p:sldId id="304" r:id="rId22"/>
  </p:sldIdLst>
  <p:sldSz cx="9144000" cy="6858000" type="screen4x3"/>
  <p:notesSz cx="6797675" cy="9928225"/>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300">
          <p15:clr>
            <a:srgbClr val="A4A3A4"/>
          </p15:clr>
        </p15:guide>
        <p15:guide id="2" orient="horz" pos="4020">
          <p15:clr>
            <a:srgbClr val="A4A3A4"/>
          </p15:clr>
        </p15:guide>
        <p15:guide id="3" orient="horz" pos="663">
          <p15:clr>
            <a:srgbClr val="A4A3A4"/>
          </p15:clr>
        </p15:guide>
        <p15:guide id="4" pos="317">
          <p15:clr>
            <a:srgbClr val="A4A3A4"/>
          </p15:clr>
        </p15:guide>
        <p15:guide id="5" pos="5443">
          <p15:clr>
            <a:srgbClr val="A4A3A4"/>
          </p15:clr>
        </p15:guide>
        <p15:guide id="6"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DEF"/>
    <a:srgbClr val="298F3C"/>
    <a:srgbClr val="FF6800"/>
    <a:srgbClr val="FF6600"/>
    <a:srgbClr val="D9CBBD"/>
    <a:srgbClr val="D9CBE4"/>
    <a:srgbClr val="82A5D9"/>
    <a:srgbClr val="3E4958"/>
    <a:srgbClr val="48D1E4"/>
    <a:srgbClr val="66B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9" autoAdjust="0"/>
    <p:restoredTop sz="93463" autoAdjust="0"/>
  </p:normalViewPr>
  <p:slideViewPr>
    <p:cSldViewPr>
      <p:cViewPr varScale="1">
        <p:scale>
          <a:sx n="84" d="100"/>
          <a:sy n="84" d="100"/>
        </p:scale>
        <p:origin x="1301" y="77"/>
      </p:cViewPr>
      <p:guideLst>
        <p:guide orient="horz" pos="300"/>
        <p:guide orient="horz" pos="4020"/>
        <p:guide orient="horz" pos="663"/>
        <p:guide pos="317"/>
        <p:guide pos="5443"/>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656" y="-96"/>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321DB-D7E1-4A78-8223-E83F098C5E8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F9481785-1F22-4CCE-A3A2-B1990FEC88B9}">
      <dgm:prSet phldrT="[文字]"/>
      <dgm:spPr>
        <a:blipFill rotWithShape="0">
          <a:blip xmlns:r="http://schemas.openxmlformats.org/officeDocument/2006/relationships" r:embed="rId1"/>
          <a:stretch>
            <a:fillRect/>
          </a:stretch>
        </a:blipFill>
      </dgm:spPr>
      <dgm:t>
        <a:bodyPr/>
        <a:lstStyle/>
        <a:p>
          <a:r>
            <a:rPr lang="zh-TW" altLang="en-US" b="1" dirty="0" smtClean="0">
              <a:solidFill>
                <a:schemeClr val="bg1"/>
              </a:solidFill>
              <a:latin typeface="微軟正黑體" pitchFamily="34" charset="-120"/>
              <a:ea typeface="微軟正黑體" pitchFamily="34" charset="-120"/>
            </a:rPr>
            <a:t>實習案</a:t>
          </a:r>
          <a:endParaRPr lang="zh-TW" altLang="en-US" b="1" dirty="0">
            <a:solidFill>
              <a:schemeClr val="bg1"/>
            </a:solidFill>
            <a:latin typeface="微軟正黑體" pitchFamily="34" charset="-120"/>
            <a:ea typeface="微軟正黑體" pitchFamily="34" charset="-120"/>
          </a:endParaRPr>
        </a:p>
      </dgm:t>
    </dgm:pt>
    <dgm:pt modelId="{1843B53A-60BE-4093-9A96-E28603C41E1F}" type="parTrans" cxnId="{29F1D8C2-BE83-4DDE-AD58-7C5C6CC91406}">
      <dgm:prSet/>
      <dgm:spPr/>
      <dgm:t>
        <a:bodyPr/>
        <a:lstStyle/>
        <a:p>
          <a:endParaRPr lang="zh-TW" altLang="en-US"/>
        </a:p>
      </dgm:t>
    </dgm:pt>
    <dgm:pt modelId="{F1CD873A-F134-4498-871A-79351E5FC5E4}" type="sibTrans" cxnId="{29F1D8C2-BE83-4DDE-AD58-7C5C6CC91406}">
      <dgm:prSet/>
      <dgm:spPr/>
      <dgm:t>
        <a:bodyPr/>
        <a:lstStyle/>
        <a:p>
          <a:endParaRPr lang="zh-TW" altLang="en-US"/>
        </a:p>
      </dgm:t>
    </dgm:pt>
    <dgm:pt modelId="{48E4CE5D-9F50-40A7-A4AB-36AA205166A5}">
      <dgm:prSet phldrT="[文字]"/>
      <dgm:spPr>
        <a:gradFill rotWithShape="0">
          <a:gsLst>
            <a:gs pos="0">
              <a:srgbClr val="4F6BAB"/>
            </a:gs>
            <a:gs pos="100000">
              <a:srgbClr val="4F6BAB">
                <a:gamma/>
                <a:shade val="60784"/>
                <a:invGamma/>
              </a:srgbClr>
            </a:gs>
          </a:gsLst>
          <a:path path="shape">
            <a:fillToRect l="50000" t="50000" r="50000" b="50000"/>
          </a:path>
        </a:gradFill>
      </dgm:spPr>
      <dgm:t>
        <a:bodyPr/>
        <a:lstStyle/>
        <a:p>
          <a:r>
            <a:rPr lang="zh-TW" altLang="en-US" dirty="0" smtClean="0">
              <a:latin typeface="微軟正黑體" pitchFamily="34" charset="-120"/>
              <a:ea typeface="微軟正黑體" pitchFamily="34" charset="-120"/>
            </a:rPr>
            <a:t>考評輔導</a:t>
          </a:r>
          <a:endParaRPr lang="zh-TW" altLang="en-US" dirty="0">
            <a:latin typeface="微軟正黑體" pitchFamily="34" charset="-120"/>
            <a:ea typeface="微軟正黑體" pitchFamily="34" charset="-120"/>
          </a:endParaRPr>
        </a:p>
      </dgm:t>
    </dgm:pt>
    <dgm:pt modelId="{B90E4D7B-D53A-446F-B329-F9ACDF1042B9}" type="parTrans" cxnId="{6F5D5831-E59C-4674-9716-FC0B9C6F4BF7}">
      <dgm:prSet/>
      <dgm:spPr>
        <a:solidFill>
          <a:schemeClr val="bg2">
            <a:lumMod val="60000"/>
            <a:lumOff val="40000"/>
          </a:schemeClr>
        </a:solidFill>
      </dgm:spPr>
      <dgm:t>
        <a:bodyPr/>
        <a:lstStyle/>
        <a:p>
          <a:endParaRPr lang="zh-TW" altLang="en-US"/>
        </a:p>
      </dgm:t>
    </dgm:pt>
    <dgm:pt modelId="{82B5394C-0298-40E6-9FC2-F0B07618D2E5}" type="sibTrans" cxnId="{6F5D5831-E59C-4674-9716-FC0B9C6F4BF7}">
      <dgm:prSet/>
      <dgm:spPr/>
      <dgm:t>
        <a:bodyPr/>
        <a:lstStyle/>
        <a:p>
          <a:endParaRPr lang="zh-TW" altLang="en-US"/>
        </a:p>
      </dgm:t>
    </dgm:pt>
    <dgm:pt modelId="{0E565196-C94E-41AD-AABD-27C632515DA1}">
      <dgm:prSet phldrT="[文字]"/>
      <dgm:spPr>
        <a:gradFill rotWithShape="0">
          <a:gsLst>
            <a:gs pos="0">
              <a:srgbClr val="4F6BAB"/>
            </a:gs>
            <a:gs pos="100000">
              <a:srgbClr val="4F6BAB">
                <a:gamma/>
                <a:shade val="60784"/>
                <a:invGamma/>
              </a:srgbClr>
            </a:gs>
          </a:gsLst>
          <a:path path="shape">
            <a:fillToRect l="50000" t="50000" r="50000" b="50000"/>
          </a:path>
        </a:gradFill>
      </dgm:spPr>
      <dgm:t>
        <a:bodyPr/>
        <a:lstStyle/>
        <a:p>
          <a:r>
            <a:rPr lang="zh-TW" altLang="en-US" dirty="0" smtClean="0">
              <a:latin typeface="微軟正黑體" pitchFamily="34" charset="-120"/>
              <a:ea typeface="微軟正黑體" pitchFamily="34" charset="-120"/>
            </a:rPr>
            <a:t>薪資待遇</a:t>
          </a:r>
          <a:endParaRPr lang="zh-TW" altLang="en-US" dirty="0">
            <a:latin typeface="微軟正黑體" pitchFamily="34" charset="-120"/>
            <a:ea typeface="微軟正黑體" pitchFamily="34" charset="-120"/>
          </a:endParaRPr>
        </a:p>
      </dgm:t>
    </dgm:pt>
    <dgm:pt modelId="{C24311C5-7114-4E3D-9E49-DCA121657780}" type="parTrans" cxnId="{28EA3D72-D0A8-4AB1-90A3-AD7DE6D21EBA}">
      <dgm:prSet/>
      <dgm:spPr>
        <a:solidFill>
          <a:schemeClr val="bg2">
            <a:lumMod val="60000"/>
            <a:lumOff val="40000"/>
          </a:schemeClr>
        </a:solidFill>
      </dgm:spPr>
      <dgm:t>
        <a:bodyPr/>
        <a:lstStyle/>
        <a:p>
          <a:endParaRPr lang="zh-TW" altLang="en-US"/>
        </a:p>
      </dgm:t>
    </dgm:pt>
    <dgm:pt modelId="{2C3D5CA5-48A2-4FFC-A9F3-6EEB4A091CB9}" type="sibTrans" cxnId="{28EA3D72-D0A8-4AB1-90A3-AD7DE6D21EBA}">
      <dgm:prSet/>
      <dgm:spPr/>
      <dgm:t>
        <a:bodyPr/>
        <a:lstStyle/>
        <a:p>
          <a:endParaRPr lang="zh-TW" altLang="en-US"/>
        </a:p>
      </dgm:t>
    </dgm:pt>
    <dgm:pt modelId="{5DD6547D-10BD-4A9A-AEF1-4A68C19DED3B}">
      <dgm:prSet phldrT="[文字]"/>
      <dgm:spPr>
        <a:gradFill rotWithShape="0">
          <a:gsLst>
            <a:gs pos="0">
              <a:srgbClr val="4F6BAB"/>
            </a:gs>
            <a:gs pos="100000">
              <a:srgbClr val="4F6BAB">
                <a:gamma/>
                <a:shade val="60784"/>
                <a:invGamma/>
              </a:srgbClr>
            </a:gs>
          </a:gsLst>
          <a:path path="shape">
            <a:fillToRect l="50000" t="50000" r="50000" b="50000"/>
          </a:path>
        </a:gradFill>
      </dgm:spPr>
      <dgm:t>
        <a:bodyPr/>
        <a:lstStyle/>
        <a:p>
          <a:r>
            <a:rPr lang="zh-TW" altLang="en-US" dirty="0" smtClean="0">
              <a:latin typeface="微軟正黑體" pitchFamily="34" charset="-120"/>
              <a:ea typeface="微軟正黑體" pitchFamily="34" charset="-120"/>
            </a:rPr>
            <a:t>建教合作</a:t>
          </a:r>
          <a:endParaRPr lang="zh-TW" altLang="en-US" dirty="0">
            <a:latin typeface="微軟正黑體" pitchFamily="34" charset="-120"/>
            <a:ea typeface="微軟正黑體" pitchFamily="34" charset="-120"/>
          </a:endParaRPr>
        </a:p>
      </dgm:t>
    </dgm:pt>
    <dgm:pt modelId="{CE8E5D22-A5A7-4E60-97F2-A032E5FA68EC}" type="parTrans" cxnId="{5C608F0B-EB66-4FCC-BD21-9A14D709ED27}">
      <dgm:prSet/>
      <dgm:spPr>
        <a:solidFill>
          <a:schemeClr val="bg2">
            <a:lumMod val="60000"/>
            <a:lumOff val="40000"/>
          </a:schemeClr>
        </a:solidFill>
      </dgm:spPr>
      <dgm:t>
        <a:bodyPr/>
        <a:lstStyle/>
        <a:p>
          <a:endParaRPr lang="zh-TW" altLang="en-US"/>
        </a:p>
      </dgm:t>
    </dgm:pt>
    <dgm:pt modelId="{DB699C55-C9C5-43DE-8503-35ED06D65735}" type="sibTrans" cxnId="{5C608F0B-EB66-4FCC-BD21-9A14D709ED27}">
      <dgm:prSet/>
      <dgm:spPr/>
      <dgm:t>
        <a:bodyPr/>
        <a:lstStyle/>
        <a:p>
          <a:endParaRPr lang="zh-TW" altLang="en-US"/>
        </a:p>
      </dgm:t>
    </dgm:pt>
    <dgm:pt modelId="{3156CBFC-F43C-44CB-A6D1-0E7DA88ADEA5}">
      <dgm:prSet phldrT="[文字]"/>
      <dgm:spPr>
        <a:gradFill rotWithShape="0">
          <a:gsLst>
            <a:gs pos="0">
              <a:srgbClr val="4F6BAB"/>
            </a:gs>
            <a:gs pos="100000">
              <a:srgbClr val="4F6BAB">
                <a:gamma/>
                <a:shade val="60784"/>
                <a:invGamma/>
              </a:srgbClr>
            </a:gs>
          </a:gsLst>
          <a:path path="shape">
            <a:fillToRect l="50000" t="50000" r="50000" b="50000"/>
          </a:path>
        </a:gradFill>
      </dgm:spPr>
      <dgm:t>
        <a:bodyPr/>
        <a:lstStyle/>
        <a:p>
          <a:r>
            <a:rPr lang="zh-TW" altLang="en-US" dirty="0" smtClean="0">
              <a:latin typeface="微軟正黑體" pitchFamily="34" charset="-120"/>
              <a:ea typeface="微軟正黑體" pitchFamily="34" charset="-120"/>
            </a:rPr>
            <a:t>職涯發展追蹤</a:t>
          </a:r>
          <a:endParaRPr lang="zh-TW" altLang="en-US" dirty="0">
            <a:latin typeface="微軟正黑體" pitchFamily="34" charset="-120"/>
            <a:ea typeface="微軟正黑體" pitchFamily="34" charset="-120"/>
          </a:endParaRPr>
        </a:p>
      </dgm:t>
    </dgm:pt>
    <dgm:pt modelId="{D79C5C15-F4C5-4997-91F6-01AF72BB841C}" type="parTrans" cxnId="{D283270B-EBF0-4987-AF31-35CF3D3325E4}">
      <dgm:prSet/>
      <dgm:spPr>
        <a:solidFill>
          <a:schemeClr val="bg2">
            <a:lumMod val="60000"/>
            <a:lumOff val="40000"/>
          </a:schemeClr>
        </a:solidFill>
      </dgm:spPr>
      <dgm:t>
        <a:bodyPr/>
        <a:lstStyle/>
        <a:p>
          <a:endParaRPr lang="zh-TW" altLang="en-US"/>
        </a:p>
      </dgm:t>
    </dgm:pt>
    <dgm:pt modelId="{0C36D91B-0A7C-4592-AC46-50F40964CE60}" type="sibTrans" cxnId="{D283270B-EBF0-4987-AF31-35CF3D3325E4}">
      <dgm:prSet/>
      <dgm:spPr/>
      <dgm:t>
        <a:bodyPr/>
        <a:lstStyle/>
        <a:p>
          <a:endParaRPr lang="zh-TW" altLang="en-US"/>
        </a:p>
      </dgm:t>
    </dgm:pt>
    <dgm:pt modelId="{5B9B3912-8511-4597-9ECB-41A7D52B8E7E}" type="pres">
      <dgm:prSet presAssocID="{A40321DB-D7E1-4A78-8223-E83F098C5E8F}" presName="cycle" presStyleCnt="0">
        <dgm:presLayoutVars>
          <dgm:chMax val="1"/>
          <dgm:dir/>
          <dgm:animLvl val="ctr"/>
          <dgm:resizeHandles val="exact"/>
        </dgm:presLayoutVars>
      </dgm:prSet>
      <dgm:spPr/>
      <dgm:t>
        <a:bodyPr/>
        <a:lstStyle/>
        <a:p>
          <a:endParaRPr lang="zh-TW" altLang="en-US"/>
        </a:p>
      </dgm:t>
    </dgm:pt>
    <dgm:pt modelId="{47ECD98E-5E04-439B-912E-1D96199B9691}" type="pres">
      <dgm:prSet presAssocID="{F9481785-1F22-4CCE-A3A2-B1990FEC88B9}" presName="centerShape" presStyleLbl="node0" presStyleIdx="0" presStyleCnt="1"/>
      <dgm:spPr/>
      <dgm:t>
        <a:bodyPr/>
        <a:lstStyle/>
        <a:p>
          <a:endParaRPr lang="zh-TW" altLang="en-US"/>
        </a:p>
      </dgm:t>
    </dgm:pt>
    <dgm:pt modelId="{C1D79248-D95F-479E-ADA6-421B9CBE5841}" type="pres">
      <dgm:prSet presAssocID="{B90E4D7B-D53A-446F-B329-F9ACDF1042B9}" presName="parTrans" presStyleLbl="bgSibTrans2D1" presStyleIdx="0" presStyleCnt="4"/>
      <dgm:spPr/>
      <dgm:t>
        <a:bodyPr/>
        <a:lstStyle/>
        <a:p>
          <a:endParaRPr lang="zh-TW" altLang="en-US"/>
        </a:p>
      </dgm:t>
    </dgm:pt>
    <dgm:pt modelId="{E3206868-5E1B-4E20-8719-F710E8AA3D2A}" type="pres">
      <dgm:prSet presAssocID="{48E4CE5D-9F50-40A7-A4AB-36AA205166A5}" presName="node" presStyleLbl="node1" presStyleIdx="0" presStyleCnt="4">
        <dgm:presLayoutVars>
          <dgm:bulletEnabled val="1"/>
        </dgm:presLayoutVars>
      </dgm:prSet>
      <dgm:spPr/>
      <dgm:t>
        <a:bodyPr/>
        <a:lstStyle/>
        <a:p>
          <a:endParaRPr lang="zh-TW" altLang="en-US"/>
        </a:p>
      </dgm:t>
    </dgm:pt>
    <dgm:pt modelId="{75CD4A1F-103F-4F32-9733-887359CDCA81}" type="pres">
      <dgm:prSet presAssocID="{C24311C5-7114-4E3D-9E49-DCA121657780}" presName="parTrans" presStyleLbl="bgSibTrans2D1" presStyleIdx="1" presStyleCnt="4"/>
      <dgm:spPr/>
      <dgm:t>
        <a:bodyPr/>
        <a:lstStyle/>
        <a:p>
          <a:endParaRPr lang="zh-TW" altLang="en-US"/>
        </a:p>
      </dgm:t>
    </dgm:pt>
    <dgm:pt modelId="{77040888-DC5E-496F-A6BC-03CEB2879380}" type="pres">
      <dgm:prSet presAssocID="{0E565196-C94E-41AD-AABD-27C632515DA1}" presName="node" presStyleLbl="node1" presStyleIdx="1" presStyleCnt="4">
        <dgm:presLayoutVars>
          <dgm:bulletEnabled val="1"/>
        </dgm:presLayoutVars>
      </dgm:prSet>
      <dgm:spPr/>
      <dgm:t>
        <a:bodyPr/>
        <a:lstStyle/>
        <a:p>
          <a:endParaRPr lang="zh-TW" altLang="en-US"/>
        </a:p>
      </dgm:t>
    </dgm:pt>
    <dgm:pt modelId="{DE3260BB-C2AA-45A2-A730-6247371C7ECE}" type="pres">
      <dgm:prSet presAssocID="{CE8E5D22-A5A7-4E60-97F2-A032E5FA68EC}" presName="parTrans" presStyleLbl="bgSibTrans2D1" presStyleIdx="2" presStyleCnt="4"/>
      <dgm:spPr/>
      <dgm:t>
        <a:bodyPr/>
        <a:lstStyle/>
        <a:p>
          <a:endParaRPr lang="zh-TW" altLang="en-US"/>
        </a:p>
      </dgm:t>
    </dgm:pt>
    <dgm:pt modelId="{E11F8E76-64FB-4DC9-BC55-73640C78446D}" type="pres">
      <dgm:prSet presAssocID="{5DD6547D-10BD-4A9A-AEF1-4A68C19DED3B}" presName="node" presStyleLbl="node1" presStyleIdx="2" presStyleCnt="4">
        <dgm:presLayoutVars>
          <dgm:bulletEnabled val="1"/>
        </dgm:presLayoutVars>
      </dgm:prSet>
      <dgm:spPr/>
      <dgm:t>
        <a:bodyPr/>
        <a:lstStyle/>
        <a:p>
          <a:endParaRPr lang="zh-TW" altLang="en-US"/>
        </a:p>
      </dgm:t>
    </dgm:pt>
    <dgm:pt modelId="{CA015EFE-438F-4847-8573-BDFB9DB8F5F8}" type="pres">
      <dgm:prSet presAssocID="{D79C5C15-F4C5-4997-91F6-01AF72BB841C}" presName="parTrans" presStyleLbl="bgSibTrans2D1" presStyleIdx="3" presStyleCnt="4"/>
      <dgm:spPr/>
      <dgm:t>
        <a:bodyPr/>
        <a:lstStyle/>
        <a:p>
          <a:endParaRPr lang="zh-TW" altLang="en-US"/>
        </a:p>
      </dgm:t>
    </dgm:pt>
    <dgm:pt modelId="{7F6ACD8F-FAB4-485D-B9AA-57FD5BD209FD}" type="pres">
      <dgm:prSet presAssocID="{3156CBFC-F43C-44CB-A6D1-0E7DA88ADEA5}" presName="node" presStyleLbl="node1" presStyleIdx="3" presStyleCnt="4">
        <dgm:presLayoutVars>
          <dgm:bulletEnabled val="1"/>
        </dgm:presLayoutVars>
      </dgm:prSet>
      <dgm:spPr/>
      <dgm:t>
        <a:bodyPr/>
        <a:lstStyle/>
        <a:p>
          <a:endParaRPr lang="zh-TW" altLang="en-US"/>
        </a:p>
      </dgm:t>
    </dgm:pt>
  </dgm:ptLst>
  <dgm:cxnLst>
    <dgm:cxn modelId="{6CA8F19F-2190-4ABF-83CF-3254637FCBFB}" type="presOf" srcId="{5DD6547D-10BD-4A9A-AEF1-4A68C19DED3B}" destId="{E11F8E76-64FB-4DC9-BC55-73640C78446D}" srcOrd="0" destOrd="0" presId="urn:microsoft.com/office/officeart/2005/8/layout/radial4"/>
    <dgm:cxn modelId="{6F5D5831-E59C-4674-9716-FC0B9C6F4BF7}" srcId="{F9481785-1F22-4CCE-A3A2-B1990FEC88B9}" destId="{48E4CE5D-9F50-40A7-A4AB-36AA205166A5}" srcOrd="0" destOrd="0" parTransId="{B90E4D7B-D53A-446F-B329-F9ACDF1042B9}" sibTransId="{82B5394C-0298-40E6-9FC2-F0B07618D2E5}"/>
    <dgm:cxn modelId="{8B89E67F-C3D4-4C49-A94C-95E608751913}" type="presOf" srcId="{3156CBFC-F43C-44CB-A6D1-0E7DA88ADEA5}" destId="{7F6ACD8F-FAB4-485D-B9AA-57FD5BD209FD}" srcOrd="0" destOrd="0" presId="urn:microsoft.com/office/officeart/2005/8/layout/radial4"/>
    <dgm:cxn modelId="{28EA3D72-D0A8-4AB1-90A3-AD7DE6D21EBA}" srcId="{F9481785-1F22-4CCE-A3A2-B1990FEC88B9}" destId="{0E565196-C94E-41AD-AABD-27C632515DA1}" srcOrd="1" destOrd="0" parTransId="{C24311C5-7114-4E3D-9E49-DCA121657780}" sibTransId="{2C3D5CA5-48A2-4FFC-A9F3-6EEB4A091CB9}"/>
    <dgm:cxn modelId="{29F1D8C2-BE83-4DDE-AD58-7C5C6CC91406}" srcId="{A40321DB-D7E1-4A78-8223-E83F098C5E8F}" destId="{F9481785-1F22-4CCE-A3A2-B1990FEC88B9}" srcOrd="0" destOrd="0" parTransId="{1843B53A-60BE-4093-9A96-E28603C41E1F}" sibTransId="{F1CD873A-F134-4498-871A-79351E5FC5E4}"/>
    <dgm:cxn modelId="{B8B2B9C6-F97C-4B87-9227-622B5EEB760B}" type="presOf" srcId="{A40321DB-D7E1-4A78-8223-E83F098C5E8F}" destId="{5B9B3912-8511-4597-9ECB-41A7D52B8E7E}" srcOrd="0" destOrd="0" presId="urn:microsoft.com/office/officeart/2005/8/layout/radial4"/>
    <dgm:cxn modelId="{DA5BB149-F6C7-41C9-8BBF-D80FD02CF367}" type="presOf" srcId="{C24311C5-7114-4E3D-9E49-DCA121657780}" destId="{75CD4A1F-103F-4F32-9733-887359CDCA81}" srcOrd="0" destOrd="0" presId="urn:microsoft.com/office/officeart/2005/8/layout/radial4"/>
    <dgm:cxn modelId="{5C608F0B-EB66-4FCC-BD21-9A14D709ED27}" srcId="{F9481785-1F22-4CCE-A3A2-B1990FEC88B9}" destId="{5DD6547D-10BD-4A9A-AEF1-4A68C19DED3B}" srcOrd="2" destOrd="0" parTransId="{CE8E5D22-A5A7-4E60-97F2-A032E5FA68EC}" sibTransId="{DB699C55-C9C5-43DE-8503-35ED06D65735}"/>
    <dgm:cxn modelId="{D283270B-EBF0-4987-AF31-35CF3D3325E4}" srcId="{F9481785-1F22-4CCE-A3A2-B1990FEC88B9}" destId="{3156CBFC-F43C-44CB-A6D1-0E7DA88ADEA5}" srcOrd="3" destOrd="0" parTransId="{D79C5C15-F4C5-4997-91F6-01AF72BB841C}" sibTransId="{0C36D91B-0A7C-4592-AC46-50F40964CE60}"/>
    <dgm:cxn modelId="{6B858799-FFB7-4FD7-9E6A-E258DF244DD9}" type="presOf" srcId="{D79C5C15-F4C5-4997-91F6-01AF72BB841C}" destId="{CA015EFE-438F-4847-8573-BDFB9DB8F5F8}" srcOrd="0" destOrd="0" presId="urn:microsoft.com/office/officeart/2005/8/layout/radial4"/>
    <dgm:cxn modelId="{E66B2590-B53B-42FE-A715-277B450CABE8}" type="presOf" srcId="{48E4CE5D-9F50-40A7-A4AB-36AA205166A5}" destId="{E3206868-5E1B-4E20-8719-F710E8AA3D2A}" srcOrd="0" destOrd="0" presId="urn:microsoft.com/office/officeart/2005/8/layout/radial4"/>
    <dgm:cxn modelId="{C3A4ACD3-8CCD-4C7E-8CF1-1A95BBF84DD7}" type="presOf" srcId="{0E565196-C94E-41AD-AABD-27C632515DA1}" destId="{77040888-DC5E-496F-A6BC-03CEB2879380}" srcOrd="0" destOrd="0" presId="urn:microsoft.com/office/officeart/2005/8/layout/radial4"/>
    <dgm:cxn modelId="{93000036-B7AD-4F7B-941F-DE38F2D42B72}" type="presOf" srcId="{F9481785-1F22-4CCE-A3A2-B1990FEC88B9}" destId="{47ECD98E-5E04-439B-912E-1D96199B9691}" srcOrd="0" destOrd="0" presId="urn:microsoft.com/office/officeart/2005/8/layout/radial4"/>
    <dgm:cxn modelId="{7D166625-D8D7-4B90-B03B-DC508E8EA3C3}" type="presOf" srcId="{B90E4D7B-D53A-446F-B329-F9ACDF1042B9}" destId="{C1D79248-D95F-479E-ADA6-421B9CBE5841}" srcOrd="0" destOrd="0" presId="urn:microsoft.com/office/officeart/2005/8/layout/radial4"/>
    <dgm:cxn modelId="{A06269C1-73D7-4BC4-AA94-0F7AE766EEB7}" type="presOf" srcId="{CE8E5D22-A5A7-4E60-97F2-A032E5FA68EC}" destId="{DE3260BB-C2AA-45A2-A730-6247371C7ECE}" srcOrd="0" destOrd="0" presId="urn:microsoft.com/office/officeart/2005/8/layout/radial4"/>
    <dgm:cxn modelId="{97B86326-1DB1-44F9-AD90-19D01903B3B4}" type="presParOf" srcId="{5B9B3912-8511-4597-9ECB-41A7D52B8E7E}" destId="{47ECD98E-5E04-439B-912E-1D96199B9691}" srcOrd="0" destOrd="0" presId="urn:microsoft.com/office/officeart/2005/8/layout/radial4"/>
    <dgm:cxn modelId="{C5D1268F-1E52-4F31-A490-EC47D944C9CF}" type="presParOf" srcId="{5B9B3912-8511-4597-9ECB-41A7D52B8E7E}" destId="{C1D79248-D95F-479E-ADA6-421B9CBE5841}" srcOrd="1" destOrd="0" presId="urn:microsoft.com/office/officeart/2005/8/layout/radial4"/>
    <dgm:cxn modelId="{D5C5FC0A-283D-4BB0-A417-1F91E07BDDCE}" type="presParOf" srcId="{5B9B3912-8511-4597-9ECB-41A7D52B8E7E}" destId="{E3206868-5E1B-4E20-8719-F710E8AA3D2A}" srcOrd="2" destOrd="0" presId="urn:microsoft.com/office/officeart/2005/8/layout/radial4"/>
    <dgm:cxn modelId="{86BB5FFF-04CB-4108-A5AD-BBDFDCCB8FFB}" type="presParOf" srcId="{5B9B3912-8511-4597-9ECB-41A7D52B8E7E}" destId="{75CD4A1F-103F-4F32-9733-887359CDCA81}" srcOrd="3" destOrd="0" presId="urn:microsoft.com/office/officeart/2005/8/layout/radial4"/>
    <dgm:cxn modelId="{26C1557F-966A-4EF5-BA08-C371038FF605}" type="presParOf" srcId="{5B9B3912-8511-4597-9ECB-41A7D52B8E7E}" destId="{77040888-DC5E-496F-A6BC-03CEB2879380}" srcOrd="4" destOrd="0" presId="urn:microsoft.com/office/officeart/2005/8/layout/radial4"/>
    <dgm:cxn modelId="{0C51A0BE-C9D7-46E3-B4A7-75FE0052F174}" type="presParOf" srcId="{5B9B3912-8511-4597-9ECB-41A7D52B8E7E}" destId="{DE3260BB-C2AA-45A2-A730-6247371C7ECE}" srcOrd="5" destOrd="0" presId="urn:microsoft.com/office/officeart/2005/8/layout/radial4"/>
    <dgm:cxn modelId="{5615DCB1-FB7B-4167-813D-1B6186C402C3}" type="presParOf" srcId="{5B9B3912-8511-4597-9ECB-41A7D52B8E7E}" destId="{E11F8E76-64FB-4DC9-BC55-73640C78446D}" srcOrd="6" destOrd="0" presId="urn:microsoft.com/office/officeart/2005/8/layout/radial4"/>
    <dgm:cxn modelId="{E48F4ABA-F8A5-41ED-8561-43C7F514C6DE}" type="presParOf" srcId="{5B9B3912-8511-4597-9ECB-41A7D52B8E7E}" destId="{CA015EFE-438F-4847-8573-BDFB9DB8F5F8}" srcOrd="7" destOrd="0" presId="urn:microsoft.com/office/officeart/2005/8/layout/radial4"/>
    <dgm:cxn modelId="{F9E79D1E-BF07-43C4-B3EB-1B504316FA36}" type="presParOf" srcId="{5B9B3912-8511-4597-9ECB-41A7D52B8E7E}" destId="{7F6ACD8F-FAB4-485D-B9AA-57FD5BD209FD}"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56E708-7E6E-42F0-B6EF-EC886790EEFD}" type="doc">
      <dgm:prSet loTypeId="urn:microsoft.com/office/officeart/2005/8/layout/pyramid1" loCatId="pyramid" qsTypeId="urn:microsoft.com/office/officeart/2005/8/quickstyle/simple1" qsCatId="simple" csTypeId="urn:microsoft.com/office/officeart/2005/8/colors/accent1_2" csCatId="accent1" phldr="1"/>
      <dgm:spPr/>
    </dgm:pt>
    <dgm:pt modelId="{8B942D38-0FD9-47E1-9AEA-11A003B06C63}">
      <dgm:prSet phldrT="[文字]" custT="1"/>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dgm:spPr>
      <dgm:t>
        <a:bodyPr anchor="b"/>
        <a:lstStyle/>
        <a:p>
          <a:r>
            <a:rPr lang="zh-TW" altLang="en-US" sz="3100" b="1" dirty="0" smtClean="0">
              <a:solidFill>
                <a:srgbClr val="298F3C"/>
              </a:solidFill>
            </a:rPr>
            <a:t>職涯</a:t>
          </a:r>
          <a:r>
            <a:rPr lang="en-US" altLang="zh-TW" sz="3100" b="1" dirty="0" smtClean="0">
              <a:solidFill>
                <a:srgbClr val="298F3C"/>
              </a:solidFill>
            </a:rPr>
            <a:t/>
          </a:r>
          <a:br>
            <a:rPr lang="en-US" altLang="zh-TW" sz="3100" b="1" dirty="0" smtClean="0">
              <a:solidFill>
                <a:srgbClr val="298F3C"/>
              </a:solidFill>
            </a:rPr>
          </a:br>
          <a:r>
            <a:rPr lang="zh-TW" altLang="en-US" sz="3100" b="1" dirty="0" smtClean="0">
              <a:solidFill>
                <a:srgbClr val="298F3C"/>
              </a:solidFill>
            </a:rPr>
            <a:t>接軌</a:t>
          </a:r>
          <a:endParaRPr lang="zh-TW" altLang="en-US" sz="3100" b="1" dirty="0">
            <a:solidFill>
              <a:srgbClr val="298F3C"/>
            </a:solidFill>
          </a:endParaRPr>
        </a:p>
      </dgm:t>
    </dgm:pt>
    <dgm:pt modelId="{F6DED610-8506-4B49-BE41-780379450D2B}" type="parTrans" cxnId="{A58031E7-96D6-49CF-8BEC-50C2525E4311}">
      <dgm:prSet/>
      <dgm:spPr/>
      <dgm:t>
        <a:bodyPr/>
        <a:lstStyle/>
        <a:p>
          <a:endParaRPr lang="zh-TW" altLang="en-US"/>
        </a:p>
      </dgm:t>
    </dgm:pt>
    <dgm:pt modelId="{29B5BDC8-01B4-4AC6-B754-203FDE03C745}" type="sibTrans" cxnId="{A58031E7-96D6-49CF-8BEC-50C2525E4311}">
      <dgm:prSet/>
      <dgm:spPr/>
      <dgm:t>
        <a:bodyPr/>
        <a:lstStyle/>
        <a:p>
          <a:endParaRPr lang="zh-TW" altLang="en-US"/>
        </a:p>
      </dgm:t>
    </dgm:pt>
    <dgm:pt modelId="{50D314DF-ABAB-437D-B679-364038256F0A}">
      <dgm:prSet phldrT="[文字]"/>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dgm:spPr>
      <dgm:t>
        <a:bodyPr/>
        <a:lstStyle/>
        <a:p>
          <a:r>
            <a:rPr lang="zh-TW" altLang="en-US" b="1" dirty="0" smtClean="0">
              <a:solidFill>
                <a:srgbClr val="298F3C"/>
              </a:solidFill>
            </a:rPr>
            <a:t>爭取待遇</a:t>
          </a:r>
          <a:endParaRPr lang="zh-TW" altLang="en-US" b="1" dirty="0">
            <a:solidFill>
              <a:srgbClr val="298F3C"/>
            </a:solidFill>
          </a:endParaRPr>
        </a:p>
      </dgm:t>
    </dgm:pt>
    <dgm:pt modelId="{1A857D18-FF9E-46E3-9598-7FDA1C1D41D1}" type="parTrans" cxnId="{70455146-F519-4281-9968-C392C49F43BA}">
      <dgm:prSet/>
      <dgm:spPr/>
      <dgm:t>
        <a:bodyPr/>
        <a:lstStyle/>
        <a:p>
          <a:endParaRPr lang="zh-TW" altLang="en-US"/>
        </a:p>
      </dgm:t>
    </dgm:pt>
    <dgm:pt modelId="{D51D05E8-25F3-49A8-A051-56A6F63E9990}" type="sibTrans" cxnId="{70455146-F519-4281-9968-C392C49F43BA}">
      <dgm:prSet/>
      <dgm:spPr/>
      <dgm:t>
        <a:bodyPr/>
        <a:lstStyle/>
        <a:p>
          <a:endParaRPr lang="zh-TW" altLang="en-US"/>
        </a:p>
      </dgm:t>
    </dgm:pt>
    <dgm:pt modelId="{47BF6F09-6AB4-46CD-8EFE-5F69FB4A9A65}">
      <dgm:prSet phldrT="[文字]"/>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dgm:spPr>
      <dgm:t>
        <a:bodyPr/>
        <a:lstStyle/>
        <a:p>
          <a:r>
            <a:rPr lang="zh-TW" altLang="en-US" b="1" dirty="0" smtClean="0">
              <a:solidFill>
                <a:srgbClr val="298F3C"/>
              </a:solidFill>
            </a:rPr>
            <a:t>簽證、保險、工時符合規定</a:t>
          </a:r>
          <a:endParaRPr lang="zh-TW" altLang="en-US" b="1" dirty="0">
            <a:solidFill>
              <a:srgbClr val="298F3C"/>
            </a:solidFill>
          </a:endParaRPr>
        </a:p>
      </dgm:t>
    </dgm:pt>
    <dgm:pt modelId="{48F2A4E6-613D-4D24-A0D4-F3D23C6A1E5A}" type="parTrans" cxnId="{9A810462-33B2-42AA-B466-BDB4E1D56030}">
      <dgm:prSet/>
      <dgm:spPr/>
      <dgm:t>
        <a:bodyPr/>
        <a:lstStyle/>
        <a:p>
          <a:endParaRPr lang="zh-TW" altLang="en-US"/>
        </a:p>
      </dgm:t>
    </dgm:pt>
    <dgm:pt modelId="{C536DA6E-B202-4ED2-8E06-0BB00C08487C}" type="sibTrans" cxnId="{9A810462-33B2-42AA-B466-BDB4E1D56030}">
      <dgm:prSet/>
      <dgm:spPr/>
      <dgm:t>
        <a:bodyPr/>
        <a:lstStyle/>
        <a:p>
          <a:endParaRPr lang="zh-TW" altLang="en-US"/>
        </a:p>
      </dgm:t>
    </dgm:pt>
    <dgm:pt modelId="{AB77E864-0006-4576-9DEF-4362C0FADDE6}">
      <dgm:prSet phldrT="[文字]">
        <dgm:style>
          <a:lnRef idx="1">
            <a:schemeClr val="accent5"/>
          </a:lnRef>
          <a:fillRef idx="3">
            <a:schemeClr val="accent5"/>
          </a:fillRef>
          <a:effectRef idx="2">
            <a:schemeClr val="accent5"/>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dgm:spPr>
      <dgm:t>
        <a:bodyPr/>
        <a:lstStyle/>
        <a:p>
          <a:r>
            <a:rPr lang="zh-TW" altLang="en-US" b="1" dirty="0" smtClean="0">
              <a:solidFill>
                <a:srgbClr val="298F3C"/>
              </a:solidFill>
            </a:rPr>
            <a:t>雙方合同議定</a:t>
          </a:r>
          <a:endParaRPr lang="zh-TW" altLang="en-US" b="1" dirty="0">
            <a:solidFill>
              <a:srgbClr val="298F3C"/>
            </a:solidFill>
          </a:endParaRPr>
        </a:p>
      </dgm:t>
    </dgm:pt>
    <dgm:pt modelId="{9D5E78C4-053D-465E-9E4F-AE2A3BFB1976}" type="parTrans" cxnId="{A8A79890-E2CF-42FB-BCF6-1AF68E332DC1}">
      <dgm:prSet/>
      <dgm:spPr/>
      <dgm:t>
        <a:bodyPr/>
        <a:lstStyle/>
        <a:p>
          <a:endParaRPr lang="zh-TW" altLang="en-US"/>
        </a:p>
      </dgm:t>
    </dgm:pt>
    <dgm:pt modelId="{23C075A2-C751-4619-A517-36386BE6CFF4}" type="sibTrans" cxnId="{A8A79890-E2CF-42FB-BCF6-1AF68E332DC1}">
      <dgm:prSet/>
      <dgm:spPr/>
      <dgm:t>
        <a:bodyPr/>
        <a:lstStyle/>
        <a:p>
          <a:endParaRPr lang="zh-TW" altLang="en-US"/>
        </a:p>
      </dgm:t>
    </dgm:pt>
    <dgm:pt modelId="{FDC3D72B-F825-463A-AF75-6BD800B9BA10}" type="pres">
      <dgm:prSet presAssocID="{B656E708-7E6E-42F0-B6EF-EC886790EEFD}" presName="Name0" presStyleCnt="0">
        <dgm:presLayoutVars>
          <dgm:dir/>
          <dgm:animLvl val="lvl"/>
          <dgm:resizeHandles val="exact"/>
        </dgm:presLayoutVars>
      </dgm:prSet>
      <dgm:spPr/>
    </dgm:pt>
    <dgm:pt modelId="{C7B4B7E6-934A-4AC2-9C88-89DB2F44F1A2}" type="pres">
      <dgm:prSet presAssocID="{8B942D38-0FD9-47E1-9AEA-11A003B06C63}" presName="Name8" presStyleCnt="0"/>
      <dgm:spPr/>
    </dgm:pt>
    <dgm:pt modelId="{F7F3F739-CFA2-49F7-86E1-DDF633D24582}" type="pres">
      <dgm:prSet presAssocID="{8B942D38-0FD9-47E1-9AEA-11A003B06C63}" presName="level" presStyleLbl="node1" presStyleIdx="0" presStyleCnt="4" custLinFactNeighborY="-1991">
        <dgm:presLayoutVars>
          <dgm:chMax val="1"/>
          <dgm:bulletEnabled val="1"/>
        </dgm:presLayoutVars>
      </dgm:prSet>
      <dgm:spPr/>
      <dgm:t>
        <a:bodyPr/>
        <a:lstStyle/>
        <a:p>
          <a:endParaRPr lang="zh-TW" altLang="en-US"/>
        </a:p>
      </dgm:t>
    </dgm:pt>
    <dgm:pt modelId="{1CBA6BA0-84F0-4EB0-99A3-FB3072EF3FCA}" type="pres">
      <dgm:prSet presAssocID="{8B942D38-0FD9-47E1-9AEA-11A003B06C63}" presName="levelTx" presStyleLbl="revTx" presStyleIdx="0" presStyleCnt="0">
        <dgm:presLayoutVars>
          <dgm:chMax val="1"/>
          <dgm:bulletEnabled val="1"/>
        </dgm:presLayoutVars>
      </dgm:prSet>
      <dgm:spPr/>
      <dgm:t>
        <a:bodyPr/>
        <a:lstStyle/>
        <a:p>
          <a:endParaRPr lang="zh-TW" altLang="en-US"/>
        </a:p>
      </dgm:t>
    </dgm:pt>
    <dgm:pt modelId="{C048B65B-57E7-4D2F-9455-2AC1F36BCF01}" type="pres">
      <dgm:prSet presAssocID="{50D314DF-ABAB-437D-B679-364038256F0A}" presName="Name8" presStyleCnt="0"/>
      <dgm:spPr/>
    </dgm:pt>
    <dgm:pt modelId="{60916C92-B367-4239-A1AB-9B0F49CB9146}" type="pres">
      <dgm:prSet presAssocID="{50D314DF-ABAB-437D-B679-364038256F0A}" presName="level" presStyleLbl="node1" presStyleIdx="1" presStyleCnt="4">
        <dgm:presLayoutVars>
          <dgm:chMax val="1"/>
          <dgm:bulletEnabled val="1"/>
        </dgm:presLayoutVars>
      </dgm:prSet>
      <dgm:spPr/>
      <dgm:t>
        <a:bodyPr/>
        <a:lstStyle/>
        <a:p>
          <a:endParaRPr lang="zh-TW" altLang="en-US"/>
        </a:p>
      </dgm:t>
    </dgm:pt>
    <dgm:pt modelId="{411A9ED8-A69F-49F8-BC00-B21983BBE9B3}" type="pres">
      <dgm:prSet presAssocID="{50D314DF-ABAB-437D-B679-364038256F0A}" presName="levelTx" presStyleLbl="revTx" presStyleIdx="0" presStyleCnt="0">
        <dgm:presLayoutVars>
          <dgm:chMax val="1"/>
          <dgm:bulletEnabled val="1"/>
        </dgm:presLayoutVars>
      </dgm:prSet>
      <dgm:spPr/>
      <dgm:t>
        <a:bodyPr/>
        <a:lstStyle/>
        <a:p>
          <a:endParaRPr lang="zh-TW" altLang="en-US"/>
        </a:p>
      </dgm:t>
    </dgm:pt>
    <dgm:pt modelId="{589664E1-77AE-448A-B49E-587EF7354D91}" type="pres">
      <dgm:prSet presAssocID="{47BF6F09-6AB4-46CD-8EFE-5F69FB4A9A65}" presName="Name8" presStyleCnt="0"/>
      <dgm:spPr/>
    </dgm:pt>
    <dgm:pt modelId="{EB0D50CE-3A5B-4D43-9880-79D5BD6F302C}" type="pres">
      <dgm:prSet presAssocID="{47BF6F09-6AB4-46CD-8EFE-5F69FB4A9A65}" presName="level" presStyleLbl="node1" presStyleIdx="2" presStyleCnt="4">
        <dgm:presLayoutVars>
          <dgm:chMax val="1"/>
          <dgm:bulletEnabled val="1"/>
        </dgm:presLayoutVars>
      </dgm:prSet>
      <dgm:spPr/>
      <dgm:t>
        <a:bodyPr/>
        <a:lstStyle/>
        <a:p>
          <a:endParaRPr lang="zh-TW" altLang="en-US"/>
        </a:p>
      </dgm:t>
    </dgm:pt>
    <dgm:pt modelId="{E44FE050-A8EC-441A-80D8-EC426A6C6EC8}" type="pres">
      <dgm:prSet presAssocID="{47BF6F09-6AB4-46CD-8EFE-5F69FB4A9A65}" presName="levelTx" presStyleLbl="revTx" presStyleIdx="0" presStyleCnt="0">
        <dgm:presLayoutVars>
          <dgm:chMax val="1"/>
          <dgm:bulletEnabled val="1"/>
        </dgm:presLayoutVars>
      </dgm:prSet>
      <dgm:spPr/>
      <dgm:t>
        <a:bodyPr/>
        <a:lstStyle/>
        <a:p>
          <a:endParaRPr lang="zh-TW" altLang="en-US"/>
        </a:p>
      </dgm:t>
    </dgm:pt>
    <dgm:pt modelId="{D9CF6AA5-DD29-42C0-AEFE-67DA7BBC620A}" type="pres">
      <dgm:prSet presAssocID="{AB77E864-0006-4576-9DEF-4362C0FADDE6}" presName="Name8" presStyleCnt="0"/>
      <dgm:spPr/>
    </dgm:pt>
    <dgm:pt modelId="{D021DFAA-F907-4C91-B601-6B42191B00B3}" type="pres">
      <dgm:prSet presAssocID="{AB77E864-0006-4576-9DEF-4362C0FADDE6}" presName="level" presStyleLbl="node1" presStyleIdx="3" presStyleCnt="4">
        <dgm:presLayoutVars>
          <dgm:chMax val="1"/>
          <dgm:bulletEnabled val="1"/>
        </dgm:presLayoutVars>
      </dgm:prSet>
      <dgm:spPr/>
      <dgm:t>
        <a:bodyPr/>
        <a:lstStyle/>
        <a:p>
          <a:endParaRPr lang="zh-TW" altLang="en-US"/>
        </a:p>
      </dgm:t>
    </dgm:pt>
    <dgm:pt modelId="{8F14AEB4-1F2C-49B5-ABD0-CEA1CB0DC7F5}" type="pres">
      <dgm:prSet presAssocID="{AB77E864-0006-4576-9DEF-4362C0FADDE6}" presName="levelTx" presStyleLbl="revTx" presStyleIdx="0" presStyleCnt="0">
        <dgm:presLayoutVars>
          <dgm:chMax val="1"/>
          <dgm:bulletEnabled val="1"/>
        </dgm:presLayoutVars>
      </dgm:prSet>
      <dgm:spPr/>
      <dgm:t>
        <a:bodyPr/>
        <a:lstStyle/>
        <a:p>
          <a:endParaRPr lang="zh-TW" altLang="en-US"/>
        </a:p>
      </dgm:t>
    </dgm:pt>
  </dgm:ptLst>
  <dgm:cxnLst>
    <dgm:cxn modelId="{AF7BB8F6-97AA-4BA5-94A3-06AEDB08866D}" type="presOf" srcId="{47BF6F09-6AB4-46CD-8EFE-5F69FB4A9A65}" destId="{E44FE050-A8EC-441A-80D8-EC426A6C6EC8}" srcOrd="1" destOrd="0" presId="urn:microsoft.com/office/officeart/2005/8/layout/pyramid1"/>
    <dgm:cxn modelId="{08591AF0-9E20-4D25-8351-BE7C5BEB88EB}" type="presOf" srcId="{50D314DF-ABAB-437D-B679-364038256F0A}" destId="{60916C92-B367-4239-A1AB-9B0F49CB9146}" srcOrd="0" destOrd="0" presId="urn:microsoft.com/office/officeart/2005/8/layout/pyramid1"/>
    <dgm:cxn modelId="{4BCE6F88-64AB-41CD-8990-E23EABD4F271}" type="presOf" srcId="{B656E708-7E6E-42F0-B6EF-EC886790EEFD}" destId="{FDC3D72B-F825-463A-AF75-6BD800B9BA10}" srcOrd="0" destOrd="0" presId="urn:microsoft.com/office/officeart/2005/8/layout/pyramid1"/>
    <dgm:cxn modelId="{A58031E7-96D6-49CF-8BEC-50C2525E4311}" srcId="{B656E708-7E6E-42F0-B6EF-EC886790EEFD}" destId="{8B942D38-0FD9-47E1-9AEA-11A003B06C63}" srcOrd="0" destOrd="0" parTransId="{F6DED610-8506-4B49-BE41-780379450D2B}" sibTransId="{29B5BDC8-01B4-4AC6-B754-203FDE03C745}"/>
    <dgm:cxn modelId="{90056692-C973-4948-B313-81686CAA8C85}" type="presOf" srcId="{AB77E864-0006-4576-9DEF-4362C0FADDE6}" destId="{D021DFAA-F907-4C91-B601-6B42191B00B3}" srcOrd="0" destOrd="0" presId="urn:microsoft.com/office/officeart/2005/8/layout/pyramid1"/>
    <dgm:cxn modelId="{17BDDE90-180C-413C-A4B1-EDAE7256BB7F}" type="presOf" srcId="{8B942D38-0FD9-47E1-9AEA-11A003B06C63}" destId="{F7F3F739-CFA2-49F7-86E1-DDF633D24582}" srcOrd="0" destOrd="0" presId="urn:microsoft.com/office/officeart/2005/8/layout/pyramid1"/>
    <dgm:cxn modelId="{9A810462-33B2-42AA-B466-BDB4E1D56030}" srcId="{B656E708-7E6E-42F0-B6EF-EC886790EEFD}" destId="{47BF6F09-6AB4-46CD-8EFE-5F69FB4A9A65}" srcOrd="2" destOrd="0" parTransId="{48F2A4E6-613D-4D24-A0D4-F3D23C6A1E5A}" sibTransId="{C536DA6E-B202-4ED2-8E06-0BB00C08487C}"/>
    <dgm:cxn modelId="{A7B5F8B5-5B55-450A-A42E-166B774BFA2F}" type="presOf" srcId="{8B942D38-0FD9-47E1-9AEA-11A003B06C63}" destId="{1CBA6BA0-84F0-4EB0-99A3-FB3072EF3FCA}" srcOrd="1" destOrd="0" presId="urn:microsoft.com/office/officeart/2005/8/layout/pyramid1"/>
    <dgm:cxn modelId="{70455146-F519-4281-9968-C392C49F43BA}" srcId="{B656E708-7E6E-42F0-B6EF-EC886790EEFD}" destId="{50D314DF-ABAB-437D-B679-364038256F0A}" srcOrd="1" destOrd="0" parTransId="{1A857D18-FF9E-46E3-9598-7FDA1C1D41D1}" sibTransId="{D51D05E8-25F3-49A8-A051-56A6F63E9990}"/>
    <dgm:cxn modelId="{A8A79890-E2CF-42FB-BCF6-1AF68E332DC1}" srcId="{B656E708-7E6E-42F0-B6EF-EC886790EEFD}" destId="{AB77E864-0006-4576-9DEF-4362C0FADDE6}" srcOrd="3" destOrd="0" parTransId="{9D5E78C4-053D-465E-9E4F-AE2A3BFB1976}" sibTransId="{23C075A2-C751-4619-A517-36386BE6CFF4}"/>
    <dgm:cxn modelId="{18C8854A-7CCC-4F3B-8FF2-C4DA5951A51C}" type="presOf" srcId="{50D314DF-ABAB-437D-B679-364038256F0A}" destId="{411A9ED8-A69F-49F8-BC00-B21983BBE9B3}" srcOrd="1" destOrd="0" presId="urn:microsoft.com/office/officeart/2005/8/layout/pyramid1"/>
    <dgm:cxn modelId="{9CBF1657-E194-465F-A63F-81F6A27C440F}" type="presOf" srcId="{47BF6F09-6AB4-46CD-8EFE-5F69FB4A9A65}" destId="{EB0D50CE-3A5B-4D43-9880-79D5BD6F302C}" srcOrd="0" destOrd="0" presId="urn:microsoft.com/office/officeart/2005/8/layout/pyramid1"/>
    <dgm:cxn modelId="{04307B50-1891-44BF-93EC-3B749FD6DB55}" type="presOf" srcId="{AB77E864-0006-4576-9DEF-4362C0FADDE6}" destId="{8F14AEB4-1F2C-49B5-ABD0-CEA1CB0DC7F5}" srcOrd="1" destOrd="0" presId="urn:microsoft.com/office/officeart/2005/8/layout/pyramid1"/>
    <dgm:cxn modelId="{28E62D4B-77F0-4E51-9BA6-2DB5C233520C}" type="presParOf" srcId="{FDC3D72B-F825-463A-AF75-6BD800B9BA10}" destId="{C7B4B7E6-934A-4AC2-9C88-89DB2F44F1A2}" srcOrd="0" destOrd="0" presId="urn:microsoft.com/office/officeart/2005/8/layout/pyramid1"/>
    <dgm:cxn modelId="{9359DB9C-B5E8-4C9F-912D-A257448B2AA2}" type="presParOf" srcId="{C7B4B7E6-934A-4AC2-9C88-89DB2F44F1A2}" destId="{F7F3F739-CFA2-49F7-86E1-DDF633D24582}" srcOrd="0" destOrd="0" presId="urn:microsoft.com/office/officeart/2005/8/layout/pyramid1"/>
    <dgm:cxn modelId="{24EBECC0-431D-40FF-A3D9-1E0E6AA53A20}" type="presParOf" srcId="{C7B4B7E6-934A-4AC2-9C88-89DB2F44F1A2}" destId="{1CBA6BA0-84F0-4EB0-99A3-FB3072EF3FCA}" srcOrd="1" destOrd="0" presId="urn:microsoft.com/office/officeart/2005/8/layout/pyramid1"/>
    <dgm:cxn modelId="{1988870A-B403-4CD0-B2A9-82271B39FFAA}" type="presParOf" srcId="{FDC3D72B-F825-463A-AF75-6BD800B9BA10}" destId="{C048B65B-57E7-4D2F-9455-2AC1F36BCF01}" srcOrd="1" destOrd="0" presId="urn:microsoft.com/office/officeart/2005/8/layout/pyramid1"/>
    <dgm:cxn modelId="{A80B5D71-8454-433F-83F8-482B61F78922}" type="presParOf" srcId="{C048B65B-57E7-4D2F-9455-2AC1F36BCF01}" destId="{60916C92-B367-4239-A1AB-9B0F49CB9146}" srcOrd="0" destOrd="0" presId="urn:microsoft.com/office/officeart/2005/8/layout/pyramid1"/>
    <dgm:cxn modelId="{19CEC119-0B4E-4A09-B1A3-D3D8246E7F5C}" type="presParOf" srcId="{C048B65B-57E7-4D2F-9455-2AC1F36BCF01}" destId="{411A9ED8-A69F-49F8-BC00-B21983BBE9B3}" srcOrd="1" destOrd="0" presId="urn:microsoft.com/office/officeart/2005/8/layout/pyramid1"/>
    <dgm:cxn modelId="{13545A79-D92F-4FD4-836B-08423D76D461}" type="presParOf" srcId="{FDC3D72B-F825-463A-AF75-6BD800B9BA10}" destId="{589664E1-77AE-448A-B49E-587EF7354D91}" srcOrd="2" destOrd="0" presId="urn:microsoft.com/office/officeart/2005/8/layout/pyramid1"/>
    <dgm:cxn modelId="{BDC9C3CA-329C-4A65-96DD-CDC49B926623}" type="presParOf" srcId="{589664E1-77AE-448A-B49E-587EF7354D91}" destId="{EB0D50CE-3A5B-4D43-9880-79D5BD6F302C}" srcOrd="0" destOrd="0" presId="urn:microsoft.com/office/officeart/2005/8/layout/pyramid1"/>
    <dgm:cxn modelId="{84F097E4-B1A4-4806-BA77-4536F2714BFF}" type="presParOf" srcId="{589664E1-77AE-448A-B49E-587EF7354D91}" destId="{E44FE050-A8EC-441A-80D8-EC426A6C6EC8}" srcOrd="1" destOrd="0" presId="urn:microsoft.com/office/officeart/2005/8/layout/pyramid1"/>
    <dgm:cxn modelId="{76989387-19C4-4F25-B7A4-FA1BF2492B7C}" type="presParOf" srcId="{FDC3D72B-F825-463A-AF75-6BD800B9BA10}" destId="{D9CF6AA5-DD29-42C0-AEFE-67DA7BBC620A}" srcOrd="3" destOrd="0" presId="urn:microsoft.com/office/officeart/2005/8/layout/pyramid1"/>
    <dgm:cxn modelId="{BC720A85-B32C-41D4-9A7E-959A57EE0C14}" type="presParOf" srcId="{D9CF6AA5-DD29-42C0-AEFE-67DA7BBC620A}" destId="{D021DFAA-F907-4C91-B601-6B42191B00B3}" srcOrd="0" destOrd="0" presId="urn:microsoft.com/office/officeart/2005/8/layout/pyramid1"/>
    <dgm:cxn modelId="{3F9D6233-9D50-4733-92E4-8894A90431DE}" type="presParOf" srcId="{D9CF6AA5-DD29-42C0-AEFE-67DA7BBC620A}" destId="{8F14AEB4-1F2C-49B5-ABD0-CEA1CB0DC7F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A7BDC-D1B3-4F20-A2C5-0C57FDDAF58D}" type="doc">
      <dgm:prSet loTypeId="urn:microsoft.com/office/officeart/2005/8/layout/process4" loCatId="process" qsTypeId="urn:microsoft.com/office/officeart/2005/8/quickstyle/simple1" qsCatId="simple" csTypeId="urn:microsoft.com/office/officeart/2005/8/colors/accent1_2" csCatId="accent1" phldr="1"/>
      <dgm:spPr/>
    </dgm:pt>
    <dgm:pt modelId="{0A2C94D6-CC38-4481-82E4-77E58862476F}">
      <dgm:prSet phldrT="[文字]"/>
      <dgm:spPr>
        <a:solidFill>
          <a:srgbClr val="FFC000"/>
        </a:solidFill>
      </dgm:spPr>
      <dgm:t>
        <a:bodyPr/>
        <a:lstStyle/>
        <a:p>
          <a:r>
            <a:rPr lang="en-US" altLang="zh-TW" b="1" dirty="0" smtClean="0"/>
            <a:t>2/1</a:t>
          </a:r>
          <a:r>
            <a:rPr lang="zh-TW" altLang="en-US" b="1" dirty="0" smtClean="0"/>
            <a:t>開放線上填寫計劃書</a:t>
          </a:r>
          <a:endParaRPr lang="zh-TW" altLang="en-US" b="1" dirty="0"/>
        </a:p>
      </dgm:t>
    </dgm:pt>
    <dgm:pt modelId="{7D780BAD-4790-4924-A1F7-E61BB2D3DEBD}" type="parTrans" cxnId="{8979CEC2-4ECD-4159-ACE6-F4BAC8644B78}">
      <dgm:prSet/>
      <dgm:spPr/>
      <dgm:t>
        <a:bodyPr/>
        <a:lstStyle/>
        <a:p>
          <a:endParaRPr lang="zh-TW" altLang="en-US"/>
        </a:p>
      </dgm:t>
    </dgm:pt>
    <dgm:pt modelId="{5873E354-E9CA-401F-A8CF-3D871E59047A}" type="sibTrans" cxnId="{8979CEC2-4ECD-4159-ACE6-F4BAC8644B78}">
      <dgm:prSet/>
      <dgm:spPr/>
      <dgm:t>
        <a:bodyPr/>
        <a:lstStyle/>
        <a:p>
          <a:endParaRPr lang="zh-TW" altLang="en-US"/>
        </a:p>
      </dgm:t>
    </dgm:pt>
    <dgm:pt modelId="{6C43B7F5-BB77-4B08-A283-78AF710DEE61}">
      <dgm:prSet phldrT="[文字]"/>
      <dgm:spPr>
        <a:solidFill>
          <a:srgbClr val="FFC000"/>
        </a:solidFill>
      </dgm:spPr>
      <dgm:t>
        <a:bodyPr/>
        <a:lstStyle/>
        <a:p>
          <a:r>
            <a:rPr lang="en-US" altLang="zh-TW" b="1" dirty="0" smtClean="0"/>
            <a:t>3/17</a:t>
          </a:r>
          <a:r>
            <a:rPr lang="zh-TW" altLang="en-US" b="1" dirty="0" smtClean="0"/>
            <a:t>截止</a:t>
          </a:r>
          <a:endParaRPr lang="zh-TW" altLang="en-US" b="1" dirty="0"/>
        </a:p>
      </dgm:t>
    </dgm:pt>
    <dgm:pt modelId="{1CF76145-AC38-4E92-8B44-686D8570439E}" type="parTrans" cxnId="{4A033B9D-B57D-4C58-B2F4-BDFB5E5272F2}">
      <dgm:prSet/>
      <dgm:spPr/>
      <dgm:t>
        <a:bodyPr/>
        <a:lstStyle/>
        <a:p>
          <a:endParaRPr lang="zh-TW" altLang="en-US"/>
        </a:p>
      </dgm:t>
    </dgm:pt>
    <dgm:pt modelId="{BE7EB9A6-560B-44F7-9943-FEDD95E59B88}" type="sibTrans" cxnId="{4A033B9D-B57D-4C58-B2F4-BDFB5E5272F2}">
      <dgm:prSet/>
      <dgm:spPr/>
      <dgm:t>
        <a:bodyPr/>
        <a:lstStyle/>
        <a:p>
          <a:endParaRPr lang="zh-TW" altLang="en-US"/>
        </a:p>
      </dgm:t>
    </dgm:pt>
    <dgm:pt modelId="{B4F40BDC-A3DE-4370-8657-E29BD9DFD4A0}">
      <dgm:prSet phldrT="[文字]"/>
      <dgm:spPr>
        <a:solidFill>
          <a:srgbClr val="FFC000"/>
        </a:solidFill>
      </dgm:spPr>
      <dgm:t>
        <a:bodyPr/>
        <a:lstStyle/>
        <a:p>
          <a:r>
            <a:rPr lang="en-US" altLang="zh-TW" b="1" dirty="0" smtClean="0"/>
            <a:t>3/24</a:t>
          </a:r>
          <a:r>
            <a:rPr lang="zh-TW" altLang="en-US" b="1" dirty="0" smtClean="0"/>
            <a:t>審查</a:t>
          </a:r>
          <a:endParaRPr lang="zh-TW" altLang="en-US" b="1" dirty="0"/>
        </a:p>
      </dgm:t>
    </dgm:pt>
    <dgm:pt modelId="{CAECCEF3-5B32-4D2D-910E-4B08CDDC3AF2}" type="parTrans" cxnId="{72711F0B-978A-4670-A2A2-6D93FB10E7D7}">
      <dgm:prSet/>
      <dgm:spPr/>
      <dgm:t>
        <a:bodyPr/>
        <a:lstStyle/>
        <a:p>
          <a:endParaRPr lang="zh-TW" altLang="en-US"/>
        </a:p>
      </dgm:t>
    </dgm:pt>
    <dgm:pt modelId="{D0F5B320-8AF6-439A-ADF4-AAFD5631C901}" type="sibTrans" cxnId="{72711F0B-978A-4670-A2A2-6D93FB10E7D7}">
      <dgm:prSet/>
      <dgm:spPr/>
      <dgm:t>
        <a:bodyPr/>
        <a:lstStyle/>
        <a:p>
          <a:endParaRPr lang="zh-TW" altLang="en-US"/>
        </a:p>
      </dgm:t>
    </dgm:pt>
    <dgm:pt modelId="{788ACB47-CEA6-4D5D-8F04-BA7AF5248A12}">
      <dgm:prSet phldrT="[文字]"/>
      <dgm:spPr>
        <a:solidFill>
          <a:srgbClr val="FFC000"/>
        </a:solidFill>
      </dgm:spPr>
      <dgm:t>
        <a:bodyPr/>
        <a:lstStyle/>
        <a:p>
          <a:r>
            <a:rPr lang="en-US" altLang="zh-TW" b="1" dirty="0" smtClean="0"/>
            <a:t>5</a:t>
          </a:r>
          <a:r>
            <a:rPr lang="zh-TW" altLang="en-US" b="1" dirty="0" smtClean="0"/>
            <a:t>月底公布</a:t>
          </a:r>
          <a:endParaRPr lang="zh-TW" altLang="en-US" b="1" dirty="0"/>
        </a:p>
      </dgm:t>
    </dgm:pt>
    <dgm:pt modelId="{16229DF1-2370-4C82-AA85-D0D75B597491}" type="parTrans" cxnId="{04AEAA4E-CF69-4367-9A0F-D62E9514E33D}">
      <dgm:prSet/>
      <dgm:spPr/>
      <dgm:t>
        <a:bodyPr/>
        <a:lstStyle/>
        <a:p>
          <a:endParaRPr lang="zh-TW" altLang="en-US"/>
        </a:p>
      </dgm:t>
    </dgm:pt>
    <dgm:pt modelId="{30DB573F-97FF-40B7-8AE3-1B64F653815C}" type="sibTrans" cxnId="{04AEAA4E-CF69-4367-9A0F-D62E9514E33D}">
      <dgm:prSet/>
      <dgm:spPr/>
      <dgm:t>
        <a:bodyPr/>
        <a:lstStyle/>
        <a:p>
          <a:endParaRPr lang="zh-TW" altLang="en-US"/>
        </a:p>
      </dgm:t>
    </dgm:pt>
    <dgm:pt modelId="{9D925E09-30F4-4949-81A5-1D0C4011CBF5}">
      <dgm:prSet phldrT="[文字]"/>
      <dgm:spPr>
        <a:solidFill>
          <a:srgbClr val="FFC000"/>
        </a:solidFill>
      </dgm:spPr>
      <dgm:t>
        <a:bodyPr/>
        <a:lstStyle/>
        <a:p>
          <a:r>
            <a:rPr lang="zh-TW" altLang="en-US" b="1" dirty="0" smtClean="0"/>
            <a:t>提供計畫名稱即期間、索取帳號</a:t>
          </a:r>
          <a:endParaRPr lang="zh-TW" altLang="en-US" b="1" dirty="0"/>
        </a:p>
      </dgm:t>
    </dgm:pt>
    <dgm:pt modelId="{56A27708-221B-4C76-980D-86DB2732ECF3}" type="parTrans" cxnId="{0A342EAC-FDD3-4B6D-81FA-6AEEED284CDE}">
      <dgm:prSet/>
      <dgm:spPr/>
      <dgm:t>
        <a:bodyPr/>
        <a:lstStyle/>
        <a:p>
          <a:endParaRPr lang="zh-TW" altLang="en-US"/>
        </a:p>
      </dgm:t>
    </dgm:pt>
    <dgm:pt modelId="{742BEE53-16EF-4473-B1D9-7838B243ACD4}" type="sibTrans" cxnId="{0A342EAC-FDD3-4B6D-81FA-6AEEED284CDE}">
      <dgm:prSet/>
      <dgm:spPr/>
      <dgm:t>
        <a:bodyPr/>
        <a:lstStyle/>
        <a:p>
          <a:endParaRPr lang="zh-TW" altLang="en-US"/>
        </a:p>
      </dgm:t>
    </dgm:pt>
    <dgm:pt modelId="{29CDB11A-03E6-45CB-920C-D601DB58B339}" type="pres">
      <dgm:prSet presAssocID="{0A8A7BDC-D1B3-4F20-A2C5-0C57FDDAF58D}" presName="Name0" presStyleCnt="0">
        <dgm:presLayoutVars>
          <dgm:dir/>
          <dgm:animLvl val="lvl"/>
          <dgm:resizeHandles val="exact"/>
        </dgm:presLayoutVars>
      </dgm:prSet>
      <dgm:spPr/>
    </dgm:pt>
    <dgm:pt modelId="{B179B7C7-4CFA-424B-85A6-065EAFD32220}" type="pres">
      <dgm:prSet presAssocID="{788ACB47-CEA6-4D5D-8F04-BA7AF5248A12}" presName="boxAndChildren" presStyleCnt="0"/>
      <dgm:spPr/>
    </dgm:pt>
    <dgm:pt modelId="{CA4B1ED3-CA94-46A9-8285-F8DBBDE3E802}" type="pres">
      <dgm:prSet presAssocID="{788ACB47-CEA6-4D5D-8F04-BA7AF5248A12}" presName="parentTextBox" presStyleLbl="node1" presStyleIdx="0" presStyleCnt="5"/>
      <dgm:spPr/>
      <dgm:t>
        <a:bodyPr/>
        <a:lstStyle/>
        <a:p>
          <a:endParaRPr lang="zh-TW" altLang="en-US"/>
        </a:p>
      </dgm:t>
    </dgm:pt>
    <dgm:pt modelId="{4FC8923D-E889-4A6D-BABE-93712E474A42}" type="pres">
      <dgm:prSet presAssocID="{D0F5B320-8AF6-439A-ADF4-AAFD5631C901}" presName="sp" presStyleCnt="0"/>
      <dgm:spPr/>
    </dgm:pt>
    <dgm:pt modelId="{0B63C6F7-7A8C-490A-8469-77A984D56C3F}" type="pres">
      <dgm:prSet presAssocID="{B4F40BDC-A3DE-4370-8657-E29BD9DFD4A0}" presName="arrowAndChildren" presStyleCnt="0"/>
      <dgm:spPr/>
    </dgm:pt>
    <dgm:pt modelId="{E5BC3415-AFC3-47DD-839A-A80850BB04F9}" type="pres">
      <dgm:prSet presAssocID="{B4F40BDC-A3DE-4370-8657-E29BD9DFD4A0}" presName="parentTextArrow" presStyleLbl="node1" presStyleIdx="1" presStyleCnt="5"/>
      <dgm:spPr/>
      <dgm:t>
        <a:bodyPr/>
        <a:lstStyle/>
        <a:p>
          <a:endParaRPr lang="zh-TW" altLang="en-US"/>
        </a:p>
      </dgm:t>
    </dgm:pt>
    <dgm:pt modelId="{4311AB39-8DEA-4E92-A271-3310D822FE5B}" type="pres">
      <dgm:prSet presAssocID="{BE7EB9A6-560B-44F7-9943-FEDD95E59B88}" presName="sp" presStyleCnt="0"/>
      <dgm:spPr/>
    </dgm:pt>
    <dgm:pt modelId="{506B363F-AE37-4B6A-9CF2-E58B9C8B5858}" type="pres">
      <dgm:prSet presAssocID="{6C43B7F5-BB77-4B08-A283-78AF710DEE61}" presName="arrowAndChildren" presStyleCnt="0"/>
      <dgm:spPr/>
    </dgm:pt>
    <dgm:pt modelId="{D7641FC1-61C3-4352-83AF-DB5092473A72}" type="pres">
      <dgm:prSet presAssocID="{6C43B7F5-BB77-4B08-A283-78AF710DEE61}" presName="parentTextArrow" presStyleLbl="node1" presStyleIdx="2" presStyleCnt="5" custLinFactNeighborX="13580" custLinFactNeighborY="-127"/>
      <dgm:spPr/>
      <dgm:t>
        <a:bodyPr/>
        <a:lstStyle/>
        <a:p>
          <a:endParaRPr lang="zh-TW" altLang="en-US"/>
        </a:p>
      </dgm:t>
    </dgm:pt>
    <dgm:pt modelId="{B5714A21-6078-403E-8C3C-741730EE0C56}" type="pres">
      <dgm:prSet presAssocID="{5873E354-E9CA-401F-A8CF-3D871E59047A}" presName="sp" presStyleCnt="0"/>
      <dgm:spPr/>
    </dgm:pt>
    <dgm:pt modelId="{C3DD4321-52E5-4E4F-A445-237B35E14354}" type="pres">
      <dgm:prSet presAssocID="{0A2C94D6-CC38-4481-82E4-77E58862476F}" presName="arrowAndChildren" presStyleCnt="0"/>
      <dgm:spPr/>
    </dgm:pt>
    <dgm:pt modelId="{E5C24B4C-FC14-4A43-ACF5-0AC528D0FFB5}" type="pres">
      <dgm:prSet presAssocID="{0A2C94D6-CC38-4481-82E4-77E58862476F}" presName="parentTextArrow" presStyleLbl="node1" presStyleIdx="3" presStyleCnt="5"/>
      <dgm:spPr/>
      <dgm:t>
        <a:bodyPr/>
        <a:lstStyle/>
        <a:p>
          <a:endParaRPr lang="zh-TW" altLang="en-US"/>
        </a:p>
      </dgm:t>
    </dgm:pt>
    <dgm:pt modelId="{8F300A5F-B1D7-43C1-9FE6-4CD3146BD7BA}" type="pres">
      <dgm:prSet presAssocID="{742BEE53-16EF-4473-B1D9-7838B243ACD4}" presName="sp" presStyleCnt="0"/>
      <dgm:spPr/>
    </dgm:pt>
    <dgm:pt modelId="{DE7E639F-2C4D-4516-839A-4FD04371ACE2}" type="pres">
      <dgm:prSet presAssocID="{9D925E09-30F4-4949-81A5-1D0C4011CBF5}" presName="arrowAndChildren" presStyleCnt="0"/>
      <dgm:spPr/>
    </dgm:pt>
    <dgm:pt modelId="{5FD7530B-E7C9-436E-BD2A-496CDFDA1EF1}" type="pres">
      <dgm:prSet presAssocID="{9D925E09-30F4-4949-81A5-1D0C4011CBF5}" presName="parentTextArrow" presStyleLbl="node1" presStyleIdx="4" presStyleCnt="5"/>
      <dgm:spPr/>
      <dgm:t>
        <a:bodyPr/>
        <a:lstStyle/>
        <a:p>
          <a:endParaRPr lang="zh-TW" altLang="en-US"/>
        </a:p>
      </dgm:t>
    </dgm:pt>
  </dgm:ptLst>
  <dgm:cxnLst>
    <dgm:cxn modelId="{72711F0B-978A-4670-A2A2-6D93FB10E7D7}" srcId="{0A8A7BDC-D1B3-4F20-A2C5-0C57FDDAF58D}" destId="{B4F40BDC-A3DE-4370-8657-E29BD9DFD4A0}" srcOrd="3" destOrd="0" parTransId="{CAECCEF3-5B32-4D2D-910E-4B08CDDC3AF2}" sibTransId="{D0F5B320-8AF6-439A-ADF4-AAFD5631C901}"/>
    <dgm:cxn modelId="{C36B4721-23E6-4B09-8546-E871C0145BEB}" type="presOf" srcId="{9D925E09-30F4-4949-81A5-1D0C4011CBF5}" destId="{5FD7530B-E7C9-436E-BD2A-496CDFDA1EF1}" srcOrd="0" destOrd="0" presId="urn:microsoft.com/office/officeart/2005/8/layout/process4"/>
    <dgm:cxn modelId="{95D59939-5114-473D-8E50-2774A7F60D8C}" type="presOf" srcId="{788ACB47-CEA6-4D5D-8F04-BA7AF5248A12}" destId="{CA4B1ED3-CA94-46A9-8285-F8DBBDE3E802}" srcOrd="0" destOrd="0" presId="urn:microsoft.com/office/officeart/2005/8/layout/process4"/>
    <dgm:cxn modelId="{88A0F404-8467-4F41-A9A2-B35108A4EDE0}" type="presOf" srcId="{0A8A7BDC-D1B3-4F20-A2C5-0C57FDDAF58D}" destId="{29CDB11A-03E6-45CB-920C-D601DB58B339}" srcOrd="0" destOrd="0" presId="urn:microsoft.com/office/officeart/2005/8/layout/process4"/>
    <dgm:cxn modelId="{04AEAA4E-CF69-4367-9A0F-D62E9514E33D}" srcId="{0A8A7BDC-D1B3-4F20-A2C5-0C57FDDAF58D}" destId="{788ACB47-CEA6-4D5D-8F04-BA7AF5248A12}" srcOrd="4" destOrd="0" parTransId="{16229DF1-2370-4C82-AA85-D0D75B597491}" sibTransId="{30DB573F-97FF-40B7-8AE3-1B64F653815C}"/>
    <dgm:cxn modelId="{4A033B9D-B57D-4C58-B2F4-BDFB5E5272F2}" srcId="{0A8A7BDC-D1B3-4F20-A2C5-0C57FDDAF58D}" destId="{6C43B7F5-BB77-4B08-A283-78AF710DEE61}" srcOrd="2" destOrd="0" parTransId="{1CF76145-AC38-4E92-8B44-686D8570439E}" sibTransId="{BE7EB9A6-560B-44F7-9943-FEDD95E59B88}"/>
    <dgm:cxn modelId="{DF732A10-DFCF-407D-8141-0B8C8E774B6E}" type="presOf" srcId="{6C43B7F5-BB77-4B08-A283-78AF710DEE61}" destId="{D7641FC1-61C3-4352-83AF-DB5092473A72}" srcOrd="0" destOrd="0" presId="urn:microsoft.com/office/officeart/2005/8/layout/process4"/>
    <dgm:cxn modelId="{B03A80AA-59C5-4991-BEAB-9792E3DC5BEB}" type="presOf" srcId="{0A2C94D6-CC38-4481-82E4-77E58862476F}" destId="{E5C24B4C-FC14-4A43-ACF5-0AC528D0FFB5}" srcOrd="0" destOrd="0" presId="urn:microsoft.com/office/officeart/2005/8/layout/process4"/>
    <dgm:cxn modelId="{8979CEC2-4ECD-4159-ACE6-F4BAC8644B78}" srcId="{0A8A7BDC-D1B3-4F20-A2C5-0C57FDDAF58D}" destId="{0A2C94D6-CC38-4481-82E4-77E58862476F}" srcOrd="1" destOrd="0" parTransId="{7D780BAD-4790-4924-A1F7-E61BB2D3DEBD}" sibTransId="{5873E354-E9CA-401F-A8CF-3D871E59047A}"/>
    <dgm:cxn modelId="{9DE76B41-B490-4FD2-B247-28AFF6A7F062}" type="presOf" srcId="{B4F40BDC-A3DE-4370-8657-E29BD9DFD4A0}" destId="{E5BC3415-AFC3-47DD-839A-A80850BB04F9}" srcOrd="0" destOrd="0" presId="urn:microsoft.com/office/officeart/2005/8/layout/process4"/>
    <dgm:cxn modelId="{0A342EAC-FDD3-4B6D-81FA-6AEEED284CDE}" srcId="{0A8A7BDC-D1B3-4F20-A2C5-0C57FDDAF58D}" destId="{9D925E09-30F4-4949-81A5-1D0C4011CBF5}" srcOrd="0" destOrd="0" parTransId="{56A27708-221B-4C76-980D-86DB2732ECF3}" sibTransId="{742BEE53-16EF-4473-B1D9-7838B243ACD4}"/>
    <dgm:cxn modelId="{18FCF7B9-2995-4329-9880-2B4EA383234D}" type="presParOf" srcId="{29CDB11A-03E6-45CB-920C-D601DB58B339}" destId="{B179B7C7-4CFA-424B-85A6-065EAFD32220}" srcOrd="0" destOrd="0" presId="urn:microsoft.com/office/officeart/2005/8/layout/process4"/>
    <dgm:cxn modelId="{044AEC14-AB39-457F-AA83-0E94655E6F6A}" type="presParOf" srcId="{B179B7C7-4CFA-424B-85A6-065EAFD32220}" destId="{CA4B1ED3-CA94-46A9-8285-F8DBBDE3E802}" srcOrd="0" destOrd="0" presId="urn:microsoft.com/office/officeart/2005/8/layout/process4"/>
    <dgm:cxn modelId="{71F24511-0C4B-4D2D-877C-2E9FF8116611}" type="presParOf" srcId="{29CDB11A-03E6-45CB-920C-D601DB58B339}" destId="{4FC8923D-E889-4A6D-BABE-93712E474A42}" srcOrd="1" destOrd="0" presId="urn:microsoft.com/office/officeart/2005/8/layout/process4"/>
    <dgm:cxn modelId="{078FB562-7D7F-4AFF-8967-2BB7B1FA80BA}" type="presParOf" srcId="{29CDB11A-03E6-45CB-920C-D601DB58B339}" destId="{0B63C6F7-7A8C-490A-8469-77A984D56C3F}" srcOrd="2" destOrd="0" presId="urn:microsoft.com/office/officeart/2005/8/layout/process4"/>
    <dgm:cxn modelId="{458424DD-9A6E-4F91-A23F-FD4225C667B3}" type="presParOf" srcId="{0B63C6F7-7A8C-490A-8469-77A984D56C3F}" destId="{E5BC3415-AFC3-47DD-839A-A80850BB04F9}" srcOrd="0" destOrd="0" presId="urn:microsoft.com/office/officeart/2005/8/layout/process4"/>
    <dgm:cxn modelId="{6E9AA445-DC04-4EE2-9DF7-AC055B47051A}" type="presParOf" srcId="{29CDB11A-03E6-45CB-920C-D601DB58B339}" destId="{4311AB39-8DEA-4E92-A271-3310D822FE5B}" srcOrd="3" destOrd="0" presId="urn:microsoft.com/office/officeart/2005/8/layout/process4"/>
    <dgm:cxn modelId="{976F37AB-4C9D-4CF6-8BFD-C7129F09D61B}" type="presParOf" srcId="{29CDB11A-03E6-45CB-920C-D601DB58B339}" destId="{506B363F-AE37-4B6A-9CF2-E58B9C8B5858}" srcOrd="4" destOrd="0" presId="urn:microsoft.com/office/officeart/2005/8/layout/process4"/>
    <dgm:cxn modelId="{DD00018B-B25F-4855-825F-EBE6012144AF}" type="presParOf" srcId="{506B363F-AE37-4B6A-9CF2-E58B9C8B5858}" destId="{D7641FC1-61C3-4352-83AF-DB5092473A72}" srcOrd="0" destOrd="0" presId="urn:microsoft.com/office/officeart/2005/8/layout/process4"/>
    <dgm:cxn modelId="{82CBB696-4AAE-489D-B31C-583D3BA515BB}" type="presParOf" srcId="{29CDB11A-03E6-45CB-920C-D601DB58B339}" destId="{B5714A21-6078-403E-8C3C-741730EE0C56}" srcOrd="5" destOrd="0" presId="urn:microsoft.com/office/officeart/2005/8/layout/process4"/>
    <dgm:cxn modelId="{3F9E4A66-C38B-4A6C-8283-11BD4A1E285B}" type="presParOf" srcId="{29CDB11A-03E6-45CB-920C-D601DB58B339}" destId="{C3DD4321-52E5-4E4F-A445-237B35E14354}" srcOrd="6" destOrd="0" presId="urn:microsoft.com/office/officeart/2005/8/layout/process4"/>
    <dgm:cxn modelId="{59165004-0D85-4593-8C8A-E8E43CBBBE12}" type="presParOf" srcId="{C3DD4321-52E5-4E4F-A445-237B35E14354}" destId="{E5C24B4C-FC14-4A43-ACF5-0AC528D0FFB5}" srcOrd="0" destOrd="0" presId="urn:microsoft.com/office/officeart/2005/8/layout/process4"/>
    <dgm:cxn modelId="{2464B3FB-4432-4C32-93FA-5B297E887B9F}" type="presParOf" srcId="{29CDB11A-03E6-45CB-920C-D601DB58B339}" destId="{8F300A5F-B1D7-43C1-9FE6-4CD3146BD7BA}" srcOrd="7" destOrd="0" presId="urn:microsoft.com/office/officeart/2005/8/layout/process4"/>
    <dgm:cxn modelId="{F97F5713-6592-40A0-80D6-B0DCBA42AE23}" type="presParOf" srcId="{29CDB11A-03E6-45CB-920C-D601DB58B339}" destId="{DE7E639F-2C4D-4516-839A-4FD04371ACE2}" srcOrd="8" destOrd="0" presId="urn:microsoft.com/office/officeart/2005/8/layout/process4"/>
    <dgm:cxn modelId="{3FF87600-BE68-400F-8C69-8C49CECD2481}" type="presParOf" srcId="{DE7E639F-2C4D-4516-839A-4FD04371ACE2}" destId="{5FD7530B-E7C9-436E-BD2A-496CDFDA1EF1}" srcOrd="0" destOrd="0" presId="urn:microsoft.com/office/officeart/2005/8/layout/process4"/>
  </dgm:cxnLst>
  <dgm:bg>
    <a:solidFill>
      <a:srgbClr val="92D05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CD98E-5E04-439B-912E-1D96199B9691}">
      <dsp:nvSpPr>
        <dsp:cNvPr id="0" name=""/>
        <dsp:cNvSpPr/>
      </dsp:nvSpPr>
      <dsp:spPr>
        <a:xfrm>
          <a:off x="2225040" y="2172962"/>
          <a:ext cx="1645920" cy="164592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TW" altLang="en-US" sz="2900" b="1" kern="1200" dirty="0" smtClean="0">
              <a:solidFill>
                <a:schemeClr val="bg1"/>
              </a:solidFill>
              <a:latin typeface="微軟正黑體" pitchFamily="34" charset="-120"/>
              <a:ea typeface="微軟正黑體" pitchFamily="34" charset="-120"/>
            </a:rPr>
            <a:t>實習案</a:t>
          </a:r>
          <a:endParaRPr lang="zh-TW" altLang="en-US" sz="2900" b="1" kern="1200" dirty="0">
            <a:solidFill>
              <a:schemeClr val="bg1"/>
            </a:solidFill>
            <a:latin typeface="微軟正黑體" pitchFamily="34" charset="-120"/>
            <a:ea typeface="微軟正黑體" pitchFamily="34" charset="-120"/>
          </a:endParaRPr>
        </a:p>
      </dsp:txBody>
      <dsp:txXfrm>
        <a:off x="2466079" y="2414001"/>
        <a:ext cx="1163842" cy="1163842"/>
      </dsp:txXfrm>
    </dsp:sp>
    <dsp:sp modelId="{C1D79248-D95F-479E-ADA6-421B9CBE5841}">
      <dsp:nvSpPr>
        <dsp:cNvPr id="0" name=""/>
        <dsp:cNvSpPr/>
      </dsp:nvSpPr>
      <dsp:spPr>
        <a:xfrm rot="11700000">
          <a:off x="758329" y="2340572"/>
          <a:ext cx="1438394" cy="469087"/>
        </a:xfrm>
        <a:prstGeom prst="lef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3206868-5E1B-4E20-8719-F710E8AA3D2A}">
      <dsp:nvSpPr>
        <dsp:cNvPr id="0" name=""/>
        <dsp:cNvSpPr/>
      </dsp:nvSpPr>
      <dsp:spPr>
        <a:xfrm>
          <a:off x="1023" y="1763524"/>
          <a:ext cx="1563624" cy="1250899"/>
        </a:xfrm>
        <a:prstGeom prst="roundRect">
          <a:avLst>
            <a:gd name="adj" fmla="val 10000"/>
          </a:avLst>
        </a:prstGeom>
        <a:gradFill rotWithShape="0">
          <a:gsLst>
            <a:gs pos="0">
              <a:srgbClr val="4F6BAB"/>
            </a:gs>
            <a:gs pos="100000">
              <a:srgbClr val="4F6BAB">
                <a:gamma/>
                <a:shade val="60784"/>
                <a:invGamma/>
              </a:srgbClr>
            </a:gs>
          </a:gsLst>
          <a:path path="shape">
            <a:fillToRect l="50000" t="50000" r="50000" b="5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微軟正黑體" pitchFamily="34" charset="-120"/>
              <a:ea typeface="微軟正黑體" pitchFamily="34" charset="-120"/>
            </a:rPr>
            <a:t>考評輔導</a:t>
          </a:r>
          <a:endParaRPr lang="zh-TW" altLang="en-US" sz="2600" kern="1200" dirty="0">
            <a:latin typeface="微軟正黑體" pitchFamily="34" charset="-120"/>
            <a:ea typeface="微軟正黑體" pitchFamily="34" charset="-120"/>
          </a:endParaRPr>
        </a:p>
      </dsp:txBody>
      <dsp:txXfrm>
        <a:off x="37661" y="1800162"/>
        <a:ext cx="1490348" cy="1177623"/>
      </dsp:txXfrm>
    </dsp:sp>
    <dsp:sp modelId="{75CD4A1F-103F-4F32-9733-887359CDCA81}">
      <dsp:nvSpPr>
        <dsp:cNvPr id="0" name=""/>
        <dsp:cNvSpPr/>
      </dsp:nvSpPr>
      <dsp:spPr>
        <a:xfrm rot="14700000">
          <a:off x="1641679" y="1287837"/>
          <a:ext cx="1438394" cy="469087"/>
        </a:xfrm>
        <a:prstGeom prst="lef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7040888-DC5E-496F-A6BC-03CEB2879380}">
      <dsp:nvSpPr>
        <dsp:cNvPr id="0" name=""/>
        <dsp:cNvSpPr/>
      </dsp:nvSpPr>
      <dsp:spPr>
        <a:xfrm>
          <a:off x="1275118" y="245117"/>
          <a:ext cx="1563624" cy="1250899"/>
        </a:xfrm>
        <a:prstGeom prst="roundRect">
          <a:avLst>
            <a:gd name="adj" fmla="val 10000"/>
          </a:avLst>
        </a:prstGeom>
        <a:gradFill rotWithShape="0">
          <a:gsLst>
            <a:gs pos="0">
              <a:srgbClr val="4F6BAB"/>
            </a:gs>
            <a:gs pos="100000">
              <a:srgbClr val="4F6BAB">
                <a:gamma/>
                <a:shade val="60784"/>
                <a:invGamma/>
              </a:srgbClr>
            </a:gs>
          </a:gsLst>
          <a:path path="shape">
            <a:fillToRect l="50000" t="50000" r="50000" b="5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微軟正黑體" pitchFamily="34" charset="-120"/>
              <a:ea typeface="微軟正黑體" pitchFamily="34" charset="-120"/>
            </a:rPr>
            <a:t>薪資待遇</a:t>
          </a:r>
          <a:endParaRPr lang="zh-TW" altLang="en-US" sz="2600" kern="1200" dirty="0">
            <a:latin typeface="微軟正黑體" pitchFamily="34" charset="-120"/>
            <a:ea typeface="微軟正黑體" pitchFamily="34" charset="-120"/>
          </a:endParaRPr>
        </a:p>
      </dsp:txBody>
      <dsp:txXfrm>
        <a:off x="1311756" y="281755"/>
        <a:ext cx="1490348" cy="1177623"/>
      </dsp:txXfrm>
    </dsp:sp>
    <dsp:sp modelId="{DE3260BB-C2AA-45A2-A730-6247371C7ECE}">
      <dsp:nvSpPr>
        <dsp:cNvPr id="0" name=""/>
        <dsp:cNvSpPr/>
      </dsp:nvSpPr>
      <dsp:spPr>
        <a:xfrm rot="17700000">
          <a:off x="3015926" y="1287837"/>
          <a:ext cx="1438394" cy="469087"/>
        </a:xfrm>
        <a:prstGeom prst="lef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11F8E76-64FB-4DC9-BC55-73640C78446D}">
      <dsp:nvSpPr>
        <dsp:cNvPr id="0" name=""/>
        <dsp:cNvSpPr/>
      </dsp:nvSpPr>
      <dsp:spPr>
        <a:xfrm>
          <a:off x="3257257" y="245117"/>
          <a:ext cx="1563624" cy="1250899"/>
        </a:xfrm>
        <a:prstGeom prst="roundRect">
          <a:avLst>
            <a:gd name="adj" fmla="val 10000"/>
          </a:avLst>
        </a:prstGeom>
        <a:gradFill rotWithShape="0">
          <a:gsLst>
            <a:gs pos="0">
              <a:srgbClr val="4F6BAB"/>
            </a:gs>
            <a:gs pos="100000">
              <a:srgbClr val="4F6BAB">
                <a:gamma/>
                <a:shade val="60784"/>
                <a:invGamma/>
              </a:srgbClr>
            </a:gs>
          </a:gsLst>
          <a:path path="shape">
            <a:fillToRect l="50000" t="50000" r="50000" b="5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微軟正黑體" pitchFamily="34" charset="-120"/>
              <a:ea typeface="微軟正黑體" pitchFamily="34" charset="-120"/>
            </a:rPr>
            <a:t>建教合作</a:t>
          </a:r>
          <a:endParaRPr lang="zh-TW" altLang="en-US" sz="2600" kern="1200" dirty="0">
            <a:latin typeface="微軟正黑體" pitchFamily="34" charset="-120"/>
            <a:ea typeface="微軟正黑體" pitchFamily="34" charset="-120"/>
          </a:endParaRPr>
        </a:p>
      </dsp:txBody>
      <dsp:txXfrm>
        <a:off x="3293895" y="281755"/>
        <a:ext cx="1490348" cy="1177623"/>
      </dsp:txXfrm>
    </dsp:sp>
    <dsp:sp modelId="{CA015EFE-438F-4847-8573-BDFB9DB8F5F8}">
      <dsp:nvSpPr>
        <dsp:cNvPr id="0" name=""/>
        <dsp:cNvSpPr/>
      </dsp:nvSpPr>
      <dsp:spPr>
        <a:xfrm rot="20700000">
          <a:off x="3899275" y="2340572"/>
          <a:ext cx="1438394" cy="469087"/>
        </a:xfrm>
        <a:prstGeom prst="lef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F6ACD8F-FAB4-485D-B9AA-57FD5BD209FD}">
      <dsp:nvSpPr>
        <dsp:cNvPr id="0" name=""/>
        <dsp:cNvSpPr/>
      </dsp:nvSpPr>
      <dsp:spPr>
        <a:xfrm>
          <a:off x="4531352" y="1763524"/>
          <a:ext cx="1563624" cy="1250899"/>
        </a:xfrm>
        <a:prstGeom prst="roundRect">
          <a:avLst>
            <a:gd name="adj" fmla="val 10000"/>
          </a:avLst>
        </a:prstGeom>
        <a:gradFill rotWithShape="0">
          <a:gsLst>
            <a:gs pos="0">
              <a:srgbClr val="4F6BAB"/>
            </a:gs>
            <a:gs pos="100000">
              <a:srgbClr val="4F6BAB">
                <a:gamma/>
                <a:shade val="60784"/>
                <a:invGamma/>
              </a:srgbClr>
            </a:gs>
          </a:gsLst>
          <a:path path="shape">
            <a:fillToRect l="50000" t="50000" r="50000" b="5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微軟正黑體" pitchFamily="34" charset="-120"/>
              <a:ea typeface="微軟正黑體" pitchFamily="34" charset="-120"/>
            </a:rPr>
            <a:t>職涯發展追蹤</a:t>
          </a:r>
          <a:endParaRPr lang="zh-TW" altLang="en-US" sz="2600" kern="1200" dirty="0">
            <a:latin typeface="微軟正黑體" pitchFamily="34" charset="-120"/>
            <a:ea typeface="微軟正黑體" pitchFamily="34" charset="-120"/>
          </a:endParaRPr>
        </a:p>
      </dsp:txBody>
      <dsp:txXfrm>
        <a:off x="4567990" y="1800162"/>
        <a:ext cx="1490348" cy="1177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3F739-CFA2-49F7-86E1-DDF633D24582}">
      <dsp:nvSpPr>
        <dsp:cNvPr id="0" name=""/>
        <dsp:cNvSpPr/>
      </dsp:nvSpPr>
      <dsp:spPr>
        <a:xfrm>
          <a:off x="2286000" y="0"/>
          <a:ext cx="1524000" cy="1016000"/>
        </a:xfrm>
        <a:prstGeom prst="trapezoid">
          <a:avLst>
            <a:gd name="adj" fmla="val 75000"/>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b" anchorCtr="0">
          <a:noAutofit/>
        </a:bodyPr>
        <a:lstStyle/>
        <a:p>
          <a:pPr lvl="0" algn="ctr" defTabSz="1377950">
            <a:lnSpc>
              <a:spcPct val="90000"/>
            </a:lnSpc>
            <a:spcBef>
              <a:spcPct val="0"/>
            </a:spcBef>
            <a:spcAft>
              <a:spcPct val="35000"/>
            </a:spcAft>
          </a:pPr>
          <a:r>
            <a:rPr lang="zh-TW" altLang="en-US" sz="3100" b="1" kern="1200" dirty="0" smtClean="0">
              <a:solidFill>
                <a:srgbClr val="298F3C"/>
              </a:solidFill>
            </a:rPr>
            <a:t>職涯</a:t>
          </a:r>
          <a:r>
            <a:rPr lang="en-US" altLang="zh-TW" sz="3100" b="1" kern="1200" dirty="0" smtClean="0">
              <a:solidFill>
                <a:srgbClr val="298F3C"/>
              </a:solidFill>
            </a:rPr>
            <a:t/>
          </a:r>
          <a:br>
            <a:rPr lang="en-US" altLang="zh-TW" sz="3100" b="1" kern="1200" dirty="0" smtClean="0">
              <a:solidFill>
                <a:srgbClr val="298F3C"/>
              </a:solidFill>
            </a:rPr>
          </a:br>
          <a:r>
            <a:rPr lang="zh-TW" altLang="en-US" sz="3100" b="1" kern="1200" dirty="0" smtClean="0">
              <a:solidFill>
                <a:srgbClr val="298F3C"/>
              </a:solidFill>
            </a:rPr>
            <a:t>接軌</a:t>
          </a:r>
          <a:endParaRPr lang="zh-TW" altLang="en-US" sz="3100" b="1" kern="1200" dirty="0">
            <a:solidFill>
              <a:srgbClr val="298F3C"/>
            </a:solidFill>
          </a:endParaRPr>
        </a:p>
      </dsp:txBody>
      <dsp:txXfrm>
        <a:off x="2286000" y="0"/>
        <a:ext cx="1524000" cy="1016000"/>
      </dsp:txXfrm>
    </dsp:sp>
    <dsp:sp modelId="{60916C92-B367-4239-A1AB-9B0F49CB9146}">
      <dsp:nvSpPr>
        <dsp:cNvPr id="0" name=""/>
        <dsp:cNvSpPr/>
      </dsp:nvSpPr>
      <dsp:spPr>
        <a:xfrm>
          <a:off x="1524000" y="1015999"/>
          <a:ext cx="3048000" cy="1016000"/>
        </a:xfrm>
        <a:prstGeom prst="trapezoid">
          <a:avLst>
            <a:gd name="adj" fmla="val 75000"/>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b="1" kern="1200" dirty="0" smtClean="0">
              <a:solidFill>
                <a:srgbClr val="298F3C"/>
              </a:solidFill>
            </a:rPr>
            <a:t>爭取待遇</a:t>
          </a:r>
          <a:endParaRPr lang="zh-TW" altLang="en-US" sz="3100" b="1" kern="1200" dirty="0">
            <a:solidFill>
              <a:srgbClr val="298F3C"/>
            </a:solidFill>
          </a:endParaRPr>
        </a:p>
      </dsp:txBody>
      <dsp:txXfrm>
        <a:off x="2057400" y="1015999"/>
        <a:ext cx="1981200" cy="1016000"/>
      </dsp:txXfrm>
    </dsp:sp>
    <dsp:sp modelId="{EB0D50CE-3A5B-4D43-9880-79D5BD6F302C}">
      <dsp:nvSpPr>
        <dsp:cNvPr id="0" name=""/>
        <dsp:cNvSpPr/>
      </dsp:nvSpPr>
      <dsp:spPr>
        <a:xfrm>
          <a:off x="762000" y="2031999"/>
          <a:ext cx="4572000" cy="1016000"/>
        </a:xfrm>
        <a:prstGeom prst="trapezoid">
          <a:avLst>
            <a:gd name="adj" fmla="val 75000"/>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b="1" kern="1200" dirty="0" smtClean="0">
              <a:solidFill>
                <a:srgbClr val="298F3C"/>
              </a:solidFill>
            </a:rPr>
            <a:t>簽證、保險、工時符合規定</a:t>
          </a:r>
          <a:endParaRPr lang="zh-TW" altLang="en-US" sz="3100" b="1" kern="1200" dirty="0">
            <a:solidFill>
              <a:srgbClr val="298F3C"/>
            </a:solidFill>
          </a:endParaRPr>
        </a:p>
      </dsp:txBody>
      <dsp:txXfrm>
        <a:off x="1562100" y="2031999"/>
        <a:ext cx="2971800" cy="1016000"/>
      </dsp:txXfrm>
    </dsp:sp>
    <dsp:sp modelId="{D021DFAA-F907-4C91-B601-6B42191B00B3}">
      <dsp:nvSpPr>
        <dsp:cNvPr id="0" name=""/>
        <dsp:cNvSpPr/>
      </dsp:nvSpPr>
      <dsp:spPr>
        <a:xfrm>
          <a:off x="0" y="3047999"/>
          <a:ext cx="6096000" cy="1016000"/>
        </a:xfrm>
        <a:prstGeom prst="trapezoid">
          <a:avLst>
            <a:gd name="adj" fmla="val 75000"/>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b="1" kern="1200" dirty="0" smtClean="0">
              <a:solidFill>
                <a:srgbClr val="298F3C"/>
              </a:solidFill>
            </a:rPr>
            <a:t>雙方合同議定</a:t>
          </a:r>
          <a:endParaRPr lang="zh-TW" altLang="en-US" sz="3100" b="1" kern="1200" dirty="0">
            <a:solidFill>
              <a:srgbClr val="298F3C"/>
            </a:solidFill>
          </a:endParaRPr>
        </a:p>
      </dsp:txBody>
      <dsp:txXfrm>
        <a:off x="1066799" y="3047999"/>
        <a:ext cx="3962400" cy="101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B1ED3-CA94-46A9-8285-F8DBBDE3E802}">
      <dsp:nvSpPr>
        <dsp:cNvPr id="0" name=""/>
        <dsp:cNvSpPr/>
      </dsp:nvSpPr>
      <dsp:spPr>
        <a:xfrm>
          <a:off x="0" y="2275112"/>
          <a:ext cx="7688357" cy="37325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altLang="zh-TW" sz="1000" b="1" kern="1200" dirty="0" smtClean="0"/>
            <a:t>5</a:t>
          </a:r>
          <a:r>
            <a:rPr lang="zh-TW" altLang="en-US" sz="1000" b="1" kern="1200" dirty="0" smtClean="0"/>
            <a:t>月底公布</a:t>
          </a:r>
          <a:endParaRPr lang="zh-TW" altLang="en-US" sz="1000" b="1" kern="1200" dirty="0"/>
        </a:p>
      </dsp:txBody>
      <dsp:txXfrm>
        <a:off x="0" y="2275112"/>
        <a:ext cx="7688357" cy="373251"/>
      </dsp:txXfrm>
    </dsp:sp>
    <dsp:sp modelId="{E5BC3415-AFC3-47DD-839A-A80850BB04F9}">
      <dsp:nvSpPr>
        <dsp:cNvPr id="0" name=""/>
        <dsp:cNvSpPr/>
      </dsp:nvSpPr>
      <dsp:spPr>
        <a:xfrm rot="10800000">
          <a:off x="0" y="1706650"/>
          <a:ext cx="7688357" cy="574060"/>
        </a:xfrm>
        <a:prstGeom prst="upArrowCallou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altLang="zh-TW" sz="1000" b="1" kern="1200" dirty="0" smtClean="0"/>
            <a:t>3/24</a:t>
          </a:r>
          <a:r>
            <a:rPr lang="zh-TW" altLang="en-US" sz="1000" b="1" kern="1200" dirty="0" smtClean="0"/>
            <a:t>審查</a:t>
          </a:r>
          <a:endParaRPr lang="zh-TW" altLang="en-US" sz="1000" b="1" kern="1200" dirty="0"/>
        </a:p>
      </dsp:txBody>
      <dsp:txXfrm rot="10800000">
        <a:off x="0" y="1706650"/>
        <a:ext cx="7688357" cy="373007"/>
      </dsp:txXfrm>
    </dsp:sp>
    <dsp:sp modelId="{D7641FC1-61C3-4352-83AF-DB5092473A72}">
      <dsp:nvSpPr>
        <dsp:cNvPr id="0" name=""/>
        <dsp:cNvSpPr/>
      </dsp:nvSpPr>
      <dsp:spPr>
        <a:xfrm rot="10800000">
          <a:off x="0" y="1137460"/>
          <a:ext cx="7688357" cy="574060"/>
        </a:xfrm>
        <a:prstGeom prst="upArrowCallou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altLang="zh-TW" sz="1000" b="1" kern="1200" dirty="0" smtClean="0"/>
            <a:t>3/17</a:t>
          </a:r>
          <a:r>
            <a:rPr lang="zh-TW" altLang="en-US" sz="1000" b="1" kern="1200" dirty="0" smtClean="0"/>
            <a:t>截止</a:t>
          </a:r>
          <a:endParaRPr lang="zh-TW" altLang="en-US" sz="1000" b="1" kern="1200" dirty="0"/>
        </a:p>
      </dsp:txBody>
      <dsp:txXfrm rot="10800000">
        <a:off x="0" y="1137460"/>
        <a:ext cx="7688357" cy="373007"/>
      </dsp:txXfrm>
    </dsp:sp>
    <dsp:sp modelId="{E5C24B4C-FC14-4A43-ACF5-0AC528D0FFB5}">
      <dsp:nvSpPr>
        <dsp:cNvPr id="0" name=""/>
        <dsp:cNvSpPr/>
      </dsp:nvSpPr>
      <dsp:spPr>
        <a:xfrm rot="10800000">
          <a:off x="0" y="569728"/>
          <a:ext cx="7688357" cy="574060"/>
        </a:xfrm>
        <a:prstGeom prst="upArrowCallou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altLang="zh-TW" sz="1000" b="1" kern="1200" dirty="0" smtClean="0"/>
            <a:t>2/1</a:t>
          </a:r>
          <a:r>
            <a:rPr lang="zh-TW" altLang="en-US" sz="1000" b="1" kern="1200" dirty="0" smtClean="0"/>
            <a:t>開放線上填寫計劃書</a:t>
          </a:r>
          <a:endParaRPr lang="zh-TW" altLang="en-US" sz="1000" b="1" kern="1200" dirty="0"/>
        </a:p>
      </dsp:txBody>
      <dsp:txXfrm rot="10800000">
        <a:off x="0" y="569728"/>
        <a:ext cx="7688357" cy="373007"/>
      </dsp:txXfrm>
    </dsp:sp>
    <dsp:sp modelId="{5FD7530B-E7C9-436E-BD2A-496CDFDA1EF1}">
      <dsp:nvSpPr>
        <dsp:cNvPr id="0" name=""/>
        <dsp:cNvSpPr/>
      </dsp:nvSpPr>
      <dsp:spPr>
        <a:xfrm rot="10800000">
          <a:off x="0" y="1266"/>
          <a:ext cx="7688357" cy="574060"/>
        </a:xfrm>
        <a:prstGeom prst="upArrowCallou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zh-TW" altLang="en-US" sz="1000" b="1" kern="1200" dirty="0" smtClean="0"/>
            <a:t>提供計畫名稱即期間、索取帳號</a:t>
          </a:r>
          <a:endParaRPr lang="zh-TW" altLang="en-US" sz="1000" b="1" kern="1200" dirty="0"/>
        </a:p>
      </dsp:txBody>
      <dsp:txXfrm rot="10800000">
        <a:off x="0" y="1266"/>
        <a:ext cx="7688357" cy="37300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36775FA-DB28-4FF2-ABAB-767FBD86F32F}" type="datetimeFigureOut">
              <a:rPr lang="zh-TW" altLang="en-US" smtClean="0"/>
              <a:pPr/>
              <a:t>53/11/21</a:t>
            </a:fld>
            <a:endParaRPr lang="zh-TW" altLang="en-US"/>
          </a:p>
        </p:txBody>
      </p:sp>
      <p:sp>
        <p:nvSpPr>
          <p:cNvPr id="4" name="頁尾版面配置區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D7D2FC2-6F55-4A25-8B8F-6739789BDC04}" type="slidenum">
              <a:rPr lang="zh-TW" altLang="en-US" smtClean="0"/>
              <a:pPr/>
              <a:t>‹#›</a:t>
            </a:fld>
            <a:endParaRPr lang="zh-TW" altLang="en-US"/>
          </a:p>
        </p:txBody>
      </p:sp>
    </p:spTree>
    <p:extLst>
      <p:ext uri="{BB962C8B-B14F-4D97-AF65-F5344CB8AC3E}">
        <p14:creationId xmlns:p14="http://schemas.microsoft.com/office/powerpoint/2010/main" val="457447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EBF533BA-406A-433E-90AC-06664312DDB9}" type="datetimeFigureOut">
              <a:rPr lang="ko-KR" altLang="en-US"/>
              <a:pPr>
                <a:defRPr/>
              </a:pPr>
              <a:t>2021-01-11</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4937BA6B-D23D-4E2E-BB67-E7965620EE38}" type="slidenum">
              <a:rPr lang="ko-KR" altLang="en-US"/>
              <a:pPr>
                <a:defRPr/>
              </a:pPr>
              <a:t>‹#›</a:t>
            </a:fld>
            <a:endParaRPr lang="ko-KR" altLang="en-US"/>
          </a:p>
        </p:txBody>
      </p:sp>
    </p:spTree>
    <p:extLst>
      <p:ext uri="{BB962C8B-B14F-4D97-AF65-F5344CB8AC3E}">
        <p14:creationId xmlns:p14="http://schemas.microsoft.com/office/powerpoint/2010/main" val="1055462010"/>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rotWithShape="0">
          <a:gsLst>
            <a:gs pos="0">
              <a:srgbClr val="2D529B"/>
            </a:gs>
            <a:gs pos="100000">
              <a:srgbClr val="66B9E1"/>
            </a:gs>
          </a:gsLst>
          <a:lin ang="5400000" scaled="1"/>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0" y="1052513"/>
            <a:ext cx="9144000" cy="5329237"/>
          </a:xfrm>
          <a:prstGeom prst="rect">
            <a:avLst/>
          </a:prstGeom>
          <a:solidFill>
            <a:schemeClr val="bg1"/>
          </a:solidFill>
          <a:ln w="9525">
            <a:noFill/>
            <a:miter lim="800000"/>
            <a:headEnd/>
            <a:tailEnd/>
          </a:ln>
          <a:effectLst/>
        </p:spPr>
        <p:txBody>
          <a:bodyPr wrap="none" anchor="ctr"/>
          <a:lstStyle/>
          <a:p>
            <a:pPr>
              <a:defRPr/>
            </a:pPr>
            <a:endParaRPr lang="ko-KR" altLang="en-US"/>
          </a:p>
        </p:txBody>
      </p:sp>
      <p:sp>
        <p:nvSpPr>
          <p:cNvPr id="3" name="Rectangle 14"/>
          <p:cNvSpPr>
            <a:spLocks noChangeArrowheads="1"/>
          </p:cNvSpPr>
          <p:nvPr userDrawn="1"/>
        </p:nvSpPr>
        <p:spPr bwMode="auto">
          <a:xfrm>
            <a:off x="0" y="476250"/>
            <a:ext cx="9144000" cy="574675"/>
          </a:xfrm>
          <a:prstGeom prst="rect">
            <a:avLst/>
          </a:prstGeom>
          <a:solidFill>
            <a:srgbClr val="2D529B"/>
          </a:solidFill>
          <a:ln w="9525">
            <a:noFill/>
            <a:miter lim="800000"/>
            <a:headEnd/>
            <a:tailEnd/>
          </a:ln>
          <a:effectLst/>
        </p:spPr>
        <p:txBody>
          <a:bodyPr wrap="none" anchor="ctr"/>
          <a:lstStyle/>
          <a:p>
            <a:pPr>
              <a:defRPr/>
            </a:pPr>
            <a:endParaRPr lang="ko-KR" altLang="en-US"/>
          </a:p>
        </p:txBody>
      </p:sp>
      <p:sp>
        <p:nvSpPr>
          <p:cNvPr id="4" name="Rectangle 21"/>
          <p:cNvSpPr>
            <a:spLocks noChangeArrowheads="1"/>
          </p:cNvSpPr>
          <p:nvPr userDrawn="1"/>
        </p:nvSpPr>
        <p:spPr bwMode="auto">
          <a:xfrm>
            <a:off x="0" y="0"/>
            <a:ext cx="9144000" cy="476250"/>
          </a:xfrm>
          <a:prstGeom prst="rect">
            <a:avLst/>
          </a:prstGeom>
          <a:solidFill>
            <a:srgbClr val="4F6BAB"/>
          </a:solidFill>
          <a:ln w="9525">
            <a:noFill/>
            <a:miter lim="800000"/>
            <a:headEnd/>
            <a:tailEnd/>
          </a:ln>
          <a:effectLst/>
        </p:spPr>
        <p:txBody>
          <a:bodyPr wrap="none" anchor="ctr"/>
          <a:lstStyle/>
          <a:p>
            <a:pPr>
              <a:defRPr/>
            </a:pPr>
            <a:endParaRPr lang="ko-KR" altLang="en-US"/>
          </a:p>
        </p:txBody>
      </p:sp>
      <p:sp>
        <p:nvSpPr>
          <p:cNvPr id="5" name="Rectangle 22"/>
          <p:cNvSpPr>
            <a:spLocks noChangeArrowheads="1"/>
          </p:cNvSpPr>
          <p:nvPr userDrawn="1"/>
        </p:nvSpPr>
        <p:spPr bwMode="auto">
          <a:xfrm>
            <a:off x="0" y="6381750"/>
            <a:ext cx="9144000" cy="476250"/>
          </a:xfrm>
          <a:prstGeom prst="rect">
            <a:avLst/>
          </a:prstGeom>
          <a:solidFill>
            <a:srgbClr val="66B9E1"/>
          </a:solidFill>
          <a:ln w="9525">
            <a:noFill/>
            <a:miter lim="800000"/>
            <a:headEnd/>
            <a:tailEnd/>
          </a:ln>
          <a:effectLst/>
        </p:spPr>
        <p:txBody>
          <a:bodyPr wrap="none" anchor="ctr"/>
          <a:lstStyle/>
          <a:p>
            <a:pPr>
              <a:defRPr/>
            </a:pPr>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3" descr="Untitled-1"/>
          <p:cNvPicPr>
            <a:picLocks noChangeAspect="1" noChangeArrowheads="1"/>
          </p:cNvPicPr>
          <p:nvPr/>
        </p:nvPicPr>
        <p:blipFill>
          <a:blip r:embed="rId2" cstate="print"/>
          <a:srcRect/>
          <a:stretch>
            <a:fillRect/>
          </a:stretch>
        </p:blipFill>
        <p:spPr bwMode="auto">
          <a:xfrm>
            <a:off x="0" y="3498850"/>
            <a:ext cx="9144000" cy="3359150"/>
          </a:xfrm>
          <a:prstGeom prst="rect">
            <a:avLst/>
          </a:prstGeom>
          <a:noFill/>
          <a:ln w="9525">
            <a:noFill/>
            <a:miter lim="800000"/>
            <a:headEnd/>
            <a:tailEnd/>
          </a:ln>
        </p:spPr>
      </p:pic>
      <p:sp>
        <p:nvSpPr>
          <p:cNvPr id="2051" name="WordArt 2"/>
          <p:cNvSpPr>
            <a:spLocks noChangeArrowheads="1" noChangeShapeType="1" noTextEdit="1"/>
          </p:cNvSpPr>
          <p:nvPr/>
        </p:nvSpPr>
        <p:spPr bwMode="auto">
          <a:xfrm>
            <a:off x="0" y="1736725"/>
            <a:ext cx="7019925" cy="1476375"/>
          </a:xfrm>
          <a:prstGeom prst="rect">
            <a:avLst/>
          </a:prstGeom>
        </p:spPr>
        <p:txBody>
          <a:bodyPr wrap="none" fromWordArt="1">
            <a:prstTxWarp prst="textPlain">
              <a:avLst>
                <a:gd name="adj" fmla="val 50000"/>
              </a:avLst>
            </a:prstTxWarp>
          </a:bodyPr>
          <a:lstStyle/>
          <a:p>
            <a:pPr algn="ctr"/>
            <a:r>
              <a:rPr lang="en-US" altLang="ko-KR" b="1" kern="10" dirty="0" smtClean="0">
                <a:ln w="9525">
                  <a:noFill/>
                  <a:round/>
                  <a:headEnd/>
                  <a:tailEnd/>
                </a:ln>
                <a:solidFill>
                  <a:schemeClr val="tx1">
                    <a:alpha val="10196"/>
                  </a:schemeClr>
                </a:solidFill>
                <a:latin typeface="Times New Roman"/>
                <a:cs typeface="Times New Roman"/>
              </a:rPr>
              <a:t>Internship</a:t>
            </a:r>
            <a:endParaRPr lang="ko-KR" altLang="en-US" b="1" kern="10" dirty="0">
              <a:ln w="9525">
                <a:noFill/>
                <a:round/>
                <a:headEnd/>
                <a:tailEnd/>
              </a:ln>
              <a:solidFill>
                <a:schemeClr val="tx1">
                  <a:alpha val="10196"/>
                </a:schemeClr>
              </a:solidFill>
              <a:latin typeface="Times New Roman"/>
              <a:cs typeface="Times New Roman"/>
            </a:endParaRPr>
          </a:p>
        </p:txBody>
      </p:sp>
      <p:sp>
        <p:nvSpPr>
          <p:cNvPr id="2052" name="WordArt 3"/>
          <p:cNvSpPr>
            <a:spLocks noChangeArrowheads="1" noChangeShapeType="1" noTextEdit="1"/>
          </p:cNvSpPr>
          <p:nvPr/>
        </p:nvSpPr>
        <p:spPr bwMode="auto">
          <a:xfrm>
            <a:off x="0" y="188913"/>
            <a:ext cx="9144000" cy="1476375"/>
          </a:xfrm>
          <a:prstGeom prst="rect">
            <a:avLst/>
          </a:prstGeom>
        </p:spPr>
        <p:txBody>
          <a:bodyPr wrap="none" fromWordArt="1">
            <a:prstTxWarp prst="textPlain">
              <a:avLst>
                <a:gd name="adj" fmla="val 50000"/>
              </a:avLst>
            </a:prstTxWarp>
          </a:bodyPr>
          <a:lstStyle/>
          <a:p>
            <a:pPr algn="ctr"/>
            <a:r>
              <a:rPr lang="en-US" altLang="ko-KR" b="1" kern="10" dirty="0" smtClean="0">
                <a:ln w="9525">
                  <a:noFill/>
                  <a:round/>
                  <a:headEnd/>
                  <a:tailEnd/>
                </a:ln>
                <a:solidFill>
                  <a:schemeClr val="tx1">
                    <a:alpha val="10196"/>
                  </a:schemeClr>
                </a:solidFill>
                <a:latin typeface="Times New Roman"/>
                <a:cs typeface="Times New Roman"/>
              </a:rPr>
              <a:t>International</a:t>
            </a:r>
            <a:endParaRPr lang="ko-KR" altLang="en-US" b="1" kern="10" dirty="0">
              <a:ln w="9525">
                <a:noFill/>
                <a:round/>
                <a:headEnd/>
                <a:tailEnd/>
              </a:ln>
              <a:solidFill>
                <a:schemeClr val="tx1">
                  <a:alpha val="10196"/>
                </a:schemeClr>
              </a:solidFill>
              <a:latin typeface="Times New Roman"/>
              <a:cs typeface="Times New Roman"/>
            </a:endParaRPr>
          </a:p>
        </p:txBody>
      </p:sp>
      <p:grpSp>
        <p:nvGrpSpPr>
          <p:cNvPr id="2053" name="Group 130"/>
          <p:cNvGrpSpPr>
            <a:grpSpLocks/>
          </p:cNvGrpSpPr>
          <p:nvPr/>
        </p:nvGrpSpPr>
        <p:grpSpPr bwMode="auto">
          <a:xfrm>
            <a:off x="936625" y="1511306"/>
            <a:ext cx="7704138" cy="1309691"/>
            <a:chOff x="590" y="952"/>
            <a:chExt cx="4853" cy="825"/>
          </a:xfrm>
        </p:grpSpPr>
        <p:sp>
          <p:nvSpPr>
            <p:cNvPr id="26637" name="WordArt 13"/>
            <p:cNvSpPr>
              <a:spLocks noChangeArrowheads="1" noChangeShapeType="1" noTextEdit="1"/>
            </p:cNvSpPr>
            <p:nvPr/>
          </p:nvSpPr>
          <p:spPr bwMode="auto">
            <a:xfrm>
              <a:off x="1271" y="1573"/>
              <a:ext cx="3151" cy="204"/>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rPr>
                <a:t>境外實習獎學金</a:t>
              </a:r>
              <a:r>
                <a:rPr lang="en-US" altLang="zh-TW" kern="10" spc="-150" dirty="0" smtClean="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rPr>
                <a:t>-</a:t>
              </a:r>
              <a:r>
                <a:rPr lang="zh-TW" altLang="en-US" kern="10" spc="-150" dirty="0" smtClean="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rPr>
                <a:t>台灣師生，前往不含大陸、港澳地區</a:t>
              </a:r>
              <a:endParaRPr lang="ko-KR" altLang="en-US"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HY헤드라인M"/>
              </a:endParaRPr>
            </a:p>
          </p:txBody>
        </p:sp>
        <p:grpSp>
          <p:nvGrpSpPr>
            <p:cNvPr id="2058" name="Group 128"/>
            <p:cNvGrpSpPr>
              <a:grpSpLocks/>
            </p:cNvGrpSpPr>
            <p:nvPr/>
          </p:nvGrpSpPr>
          <p:grpSpPr bwMode="auto">
            <a:xfrm>
              <a:off x="590" y="952"/>
              <a:ext cx="4853" cy="528"/>
              <a:chOff x="611" y="952"/>
              <a:chExt cx="4880" cy="528"/>
            </a:xfrm>
          </p:grpSpPr>
          <p:sp>
            <p:nvSpPr>
              <p:cNvPr id="2066" name="WordArt 11" descr="01"/>
              <p:cNvSpPr>
                <a:spLocks noChangeArrowheads="1" noChangeShapeType="1" noTextEdit="1"/>
              </p:cNvSpPr>
              <p:nvPr/>
            </p:nvSpPr>
            <p:spPr bwMode="auto">
              <a:xfrm>
                <a:off x="611" y="1113"/>
                <a:ext cx="4880" cy="367"/>
              </a:xfrm>
              <a:prstGeom prst="rect">
                <a:avLst/>
              </a:prstGeom>
            </p:spPr>
            <p:txBody>
              <a:bodyPr wrap="none" fromWordArt="1">
                <a:prstTxWarp prst="textPlain">
                  <a:avLst>
                    <a:gd name="adj" fmla="val 50000"/>
                  </a:avLst>
                </a:prstTxWarp>
              </a:bodyPr>
              <a:lstStyle/>
              <a:p>
                <a:pPr algn="ctr"/>
                <a:r>
                  <a:rPr lang="en-US" altLang="zh-TW" kern="10" spc="-150" dirty="0" smtClean="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110</a:t>
                </a:r>
                <a:r>
                  <a:rPr lang="zh-TW" altLang="en-US" kern="10" spc="-150" dirty="0" smtClean="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年</a:t>
                </a:r>
                <a:r>
                  <a:rPr lang="zh-TW" altLang="en-US" kern="10" spc="-150" dirty="0" smtClean="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教育部學海築夢</a:t>
                </a:r>
                <a:r>
                  <a:rPr lang="en-US" altLang="zh-TW" kern="10" spc="-150" dirty="0" smtClean="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a:t>
                </a:r>
                <a:r>
                  <a:rPr lang="zh-TW" altLang="en-US" kern="10" spc="-150" dirty="0" smtClean="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新南向築夢計畫申請說明會</a:t>
                </a:r>
                <a:endParaRPr lang="ko-KR"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26638" name="Oval 14"/>
              <p:cNvSpPr>
                <a:spLocks noChangeArrowheads="1"/>
              </p:cNvSpPr>
              <p:nvPr/>
            </p:nvSpPr>
            <p:spPr bwMode="auto">
              <a:xfrm>
                <a:off x="976" y="952"/>
                <a:ext cx="69" cy="69"/>
              </a:xfrm>
              <a:prstGeom prst="ellipse">
                <a:avLst/>
              </a:prstGeom>
              <a:solidFill>
                <a:srgbClr val="FFCC00"/>
              </a:solidFill>
              <a:ln w="9525">
                <a:noFill/>
                <a:round/>
                <a:headEnd/>
                <a:tailEnd/>
              </a:ln>
              <a:effectLst/>
            </p:spPr>
            <p:txBody>
              <a:bodyPr wrap="none" anchor="ctr"/>
              <a:lstStyle/>
              <a:p>
                <a:pPr>
                  <a:defRPr/>
                </a:pPr>
                <a:endParaRPr lang="ko-KR" altLang="en-US" spc="-150"/>
              </a:p>
            </p:txBody>
          </p:sp>
          <p:sp>
            <p:nvSpPr>
              <p:cNvPr id="26639" name="Oval 15"/>
              <p:cNvSpPr>
                <a:spLocks noChangeArrowheads="1"/>
              </p:cNvSpPr>
              <p:nvPr/>
            </p:nvSpPr>
            <p:spPr bwMode="auto">
              <a:xfrm>
                <a:off x="1489" y="952"/>
                <a:ext cx="69" cy="69"/>
              </a:xfrm>
              <a:prstGeom prst="ellipse">
                <a:avLst/>
              </a:prstGeom>
              <a:solidFill>
                <a:srgbClr val="FFCC00"/>
              </a:solidFill>
              <a:ln w="9525">
                <a:noFill/>
                <a:round/>
                <a:headEnd/>
                <a:tailEnd/>
              </a:ln>
              <a:effectLst/>
            </p:spPr>
            <p:txBody>
              <a:bodyPr wrap="none" anchor="ctr"/>
              <a:lstStyle/>
              <a:p>
                <a:pPr>
                  <a:defRPr/>
                </a:pPr>
                <a:endParaRPr lang="ko-KR" altLang="en-US" spc="-150"/>
              </a:p>
            </p:txBody>
          </p:sp>
          <p:sp>
            <p:nvSpPr>
              <p:cNvPr id="26640" name="Oval 16"/>
              <p:cNvSpPr>
                <a:spLocks noChangeArrowheads="1"/>
              </p:cNvSpPr>
              <p:nvPr/>
            </p:nvSpPr>
            <p:spPr bwMode="auto">
              <a:xfrm>
                <a:off x="1751" y="952"/>
                <a:ext cx="69" cy="69"/>
              </a:xfrm>
              <a:prstGeom prst="ellipse">
                <a:avLst/>
              </a:prstGeom>
              <a:solidFill>
                <a:srgbClr val="FFCC00"/>
              </a:solidFill>
              <a:ln w="9525">
                <a:noFill/>
                <a:round/>
                <a:headEnd/>
                <a:tailEnd/>
              </a:ln>
              <a:effectLst/>
            </p:spPr>
            <p:txBody>
              <a:bodyPr wrap="none" anchor="ctr"/>
              <a:lstStyle/>
              <a:p>
                <a:pPr>
                  <a:defRPr/>
                </a:pPr>
                <a:endParaRPr lang="ko-KR" altLang="en-US" spc="-150"/>
              </a:p>
            </p:txBody>
          </p:sp>
          <p:sp>
            <p:nvSpPr>
              <p:cNvPr id="26738" name="Oval 114"/>
              <p:cNvSpPr>
                <a:spLocks noChangeArrowheads="1"/>
              </p:cNvSpPr>
              <p:nvPr/>
            </p:nvSpPr>
            <p:spPr bwMode="auto">
              <a:xfrm>
                <a:off x="2048" y="952"/>
                <a:ext cx="69" cy="69"/>
              </a:xfrm>
              <a:prstGeom prst="ellipse">
                <a:avLst/>
              </a:prstGeom>
              <a:solidFill>
                <a:srgbClr val="FFCC00"/>
              </a:solidFill>
              <a:ln w="9525">
                <a:noFill/>
                <a:round/>
                <a:headEnd/>
                <a:tailEnd/>
              </a:ln>
              <a:effectLst/>
            </p:spPr>
            <p:txBody>
              <a:bodyPr wrap="none" anchor="ctr"/>
              <a:lstStyle/>
              <a:p>
                <a:pPr>
                  <a:defRPr/>
                </a:pPr>
                <a:endParaRPr lang="ko-KR" altLang="en-US" spc="-150"/>
              </a:p>
            </p:txBody>
          </p:sp>
          <p:sp>
            <p:nvSpPr>
              <p:cNvPr id="26739" name="Oval 115"/>
              <p:cNvSpPr>
                <a:spLocks noChangeArrowheads="1"/>
              </p:cNvSpPr>
              <p:nvPr/>
            </p:nvSpPr>
            <p:spPr bwMode="auto">
              <a:xfrm>
                <a:off x="2344" y="952"/>
                <a:ext cx="69" cy="69"/>
              </a:xfrm>
              <a:prstGeom prst="ellipse">
                <a:avLst/>
              </a:prstGeom>
              <a:solidFill>
                <a:srgbClr val="FFCC00"/>
              </a:solidFill>
              <a:ln w="9525">
                <a:noFill/>
                <a:round/>
                <a:headEnd/>
                <a:tailEnd/>
              </a:ln>
              <a:effectLst/>
            </p:spPr>
            <p:txBody>
              <a:bodyPr wrap="none" anchor="ctr"/>
              <a:lstStyle/>
              <a:p>
                <a:pPr>
                  <a:defRPr/>
                </a:pPr>
                <a:endParaRPr lang="ko-KR" altLang="en-US" spc="-150"/>
              </a:p>
            </p:txBody>
          </p:sp>
          <p:sp>
            <p:nvSpPr>
              <p:cNvPr id="26741" name="Oval 117"/>
              <p:cNvSpPr>
                <a:spLocks noChangeArrowheads="1"/>
              </p:cNvSpPr>
              <p:nvPr/>
            </p:nvSpPr>
            <p:spPr bwMode="auto">
              <a:xfrm>
                <a:off x="2914" y="952"/>
                <a:ext cx="69" cy="69"/>
              </a:xfrm>
              <a:prstGeom prst="ellipse">
                <a:avLst/>
              </a:prstGeom>
              <a:solidFill>
                <a:srgbClr val="FFCC00"/>
              </a:solidFill>
              <a:ln w="9525">
                <a:noFill/>
                <a:round/>
                <a:headEnd/>
                <a:tailEnd/>
              </a:ln>
              <a:effectLst/>
            </p:spPr>
            <p:txBody>
              <a:bodyPr wrap="none" anchor="ctr"/>
              <a:lstStyle/>
              <a:p>
                <a:pPr>
                  <a:defRPr/>
                </a:pPr>
                <a:endParaRPr lang="ko-KR" altLang="en-US" spc="-150"/>
              </a:p>
            </p:txBody>
          </p:sp>
        </p:grpSp>
      </p:grpSp>
      <p:sp>
        <p:nvSpPr>
          <p:cNvPr id="2055" name="WordArt 125"/>
          <p:cNvSpPr>
            <a:spLocks noChangeArrowheads="1" noChangeShapeType="1" noTextEdit="1"/>
          </p:cNvSpPr>
          <p:nvPr/>
        </p:nvSpPr>
        <p:spPr bwMode="auto">
          <a:xfrm>
            <a:off x="5526063" y="3360738"/>
            <a:ext cx="2987723" cy="884569"/>
          </a:xfrm>
          <a:prstGeom prst="rect">
            <a:avLst/>
          </a:prstGeom>
        </p:spPr>
        <p:txBody>
          <a:bodyPr wrap="none" fromWordArt="1">
            <a:prstTxWarp prst="textPlain">
              <a:avLst>
                <a:gd name="adj" fmla="val 50000"/>
              </a:avLst>
            </a:prstTxWarp>
          </a:bodyPr>
          <a:lstStyle/>
          <a:p>
            <a:pPr algn="ctr"/>
            <a:r>
              <a:rPr lang="zh-TW" altLang="en-US"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rPr>
              <a:t>主講人</a:t>
            </a:r>
            <a:r>
              <a:rPr lang="en-US" altLang="zh-TW"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rPr>
              <a:t>:</a:t>
            </a:r>
          </a:p>
          <a:p>
            <a:pPr algn="ctr"/>
            <a:r>
              <a:rPr lang="zh-TW" altLang="en-US"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rPr>
              <a:t>國際交流組資深專案經理</a:t>
            </a:r>
            <a:endParaRPr lang="en-US" altLang="zh-TW"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endParaRPr>
          </a:p>
          <a:p>
            <a:pPr algn="ctr"/>
            <a:r>
              <a:rPr lang="zh-TW" altLang="en-US"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rPr>
              <a:t>藍昱舜</a:t>
            </a:r>
            <a:r>
              <a:rPr lang="en-US" altLang="zh-TW"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rPr>
              <a:t>Mark</a:t>
            </a:r>
            <a:endParaRPr lang="ko-KR" altLang="en-US"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endParaRPr>
          </a:p>
        </p:txBody>
      </p:sp>
      <p:sp>
        <p:nvSpPr>
          <p:cNvPr id="20" name="Oval 14"/>
          <p:cNvSpPr>
            <a:spLocks noChangeArrowheads="1"/>
          </p:cNvSpPr>
          <p:nvPr/>
        </p:nvSpPr>
        <p:spPr bwMode="auto">
          <a:xfrm>
            <a:off x="1908000" y="1512000"/>
            <a:ext cx="108937" cy="109538"/>
          </a:xfrm>
          <a:prstGeom prst="ellipse">
            <a:avLst/>
          </a:prstGeom>
          <a:solidFill>
            <a:srgbClr val="FFCC00"/>
          </a:solidFill>
          <a:ln w="9525">
            <a:noFill/>
            <a:round/>
            <a:headEnd/>
            <a:tailEnd/>
          </a:ln>
          <a:effectLst/>
        </p:spPr>
        <p:txBody>
          <a:bodyPr wrap="none" anchor="ctr"/>
          <a:lstStyle/>
          <a:p>
            <a:pPr>
              <a:defRPr/>
            </a:pPr>
            <a:endParaRPr lang="ko-KR" altLang="en-US" spc="-150"/>
          </a:p>
        </p:txBody>
      </p:sp>
      <p:sp>
        <p:nvSpPr>
          <p:cNvPr id="21" name="Oval 14"/>
          <p:cNvSpPr>
            <a:spLocks noChangeArrowheads="1"/>
          </p:cNvSpPr>
          <p:nvPr/>
        </p:nvSpPr>
        <p:spPr bwMode="auto">
          <a:xfrm>
            <a:off x="4140000" y="1512000"/>
            <a:ext cx="108937" cy="109538"/>
          </a:xfrm>
          <a:prstGeom prst="ellipse">
            <a:avLst/>
          </a:prstGeom>
          <a:solidFill>
            <a:srgbClr val="FFCC00"/>
          </a:solidFill>
          <a:ln w="9525">
            <a:noFill/>
            <a:round/>
            <a:headEnd/>
            <a:tailEnd/>
          </a:ln>
          <a:effectLst/>
        </p:spPr>
        <p:txBody>
          <a:bodyPr wrap="none" anchor="ctr"/>
          <a:lstStyle/>
          <a:p>
            <a:pPr>
              <a:defRPr/>
            </a:pPr>
            <a:endParaRPr lang="ko-KR" altLang="en-US" spc="-150"/>
          </a:p>
        </p:txBody>
      </p:sp>
      <p:pic>
        <p:nvPicPr>
          <p:cNvPr id="22" name="圖片 21" descr="hRDwY88urznkzgkbenDYhQLi.pu.edu.gif"/>
          <p:cNvPicPr>
            <a:picLocks noChangeAspect="1"/>
          </p:cNvPicPr>
          <p:nvPr/>
        </p:nvPicPr>
        <p:blipFill>
          <a:blip r:embed="rId4" cstate="print"/>
          <a:stretch>
            <a:fillRect/>
          </a:stretch>
        </p:blipFill>
        <p:spPr>
          <a:xfrm>
            <a:off x="7461207" y="5034746"/>
            <a:ext cx="1058887" cy="1058887"/>
          </a:xfrm>
          <a:prstGeom prst="rect">
            <a:avLst/>
          </a:prstGeom>
        </p:spPr>
      </p:pic>
      <p:pic>
        <p:nvPicPr>
          <p:cNvPr id="23" name="圖片 22" descr="_archive_169_eb5d2b6f.bmp"/>
          <p:cNvPicPr>
            <a:picLocks noChangeAspect="1"/>
          </p:cNvPicPr>
          <p:nvPr/>
        </p:nvPicPr>
        <p:blipFill>
          <a:blip r:embed="rId5" cstate="print">
            <a:clrChange>
              <a:clrFrom>
                <a:srgbClr val="FFFFFF"/>
              </a:clrFrom>
              <a:clrTo>
                <a:srgbClr val="FFFFFF">
                  <a:alpha val="0"/>
                </a:srgbClr>
              </a:clrTo>
            </a:clrChange>
          </a:blip>
          <a:stretch>
            <a:fillRect/>
          </a:stretch>
        </p:blipFill>
        <p:spPr>
          <a:xfrm>
            <a:off x="6120172" y="5013627"/>
            <a:ext cx="1097364" cy="10973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descr="01"/>
          <p:cNvSpPr>
            <a:spLocks noChangeArrowheads="1" noChangeShapeType="1" noTextEdit="1"/>
          </p:cNvSpPr>
          <p:nvPr/>
        </p:nvSpPr>
        <p:spPr bwMode="auto">
          <a:xfrm>
            <a:off x="3348087" y="630240"/>
            <a:ext cx="2124013" cy="323851"/>
          </a:xfrm>
          <a:prstGeom prst="rect">
            <a:avLst/>
          </a:prstGeom>
        </p:spPr>
        <p:txBody>
          <a:bodyPr wrap="none" fromWordArt="1">
            <a:prstTxWarp prst="textPlain">
              <a:avLst>
                <a:gd name="adj" fmla="val 50000"/>
              </a:avLst>
            </a:prstTxWarp>
          </a:bodyPr>
          <a:lstStyle/>
          <a:p>
            <a:pPr algn="ctr">
              <a:defRPr/>
            </a:pPr>
            <a:r>
              <a:rPr lang="en-US" altLang="zh-TW"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110</a:t>
            </a: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年</a:t>
            </a: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重點內容</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3" name="文字方塊 2"/>
          <p:cNvSpPr txBox="1"/>
          <p:nvPr/>
        </p:nvSpPr>
        <p:spPr>
          <a:xfrm>
            <a:off x="323528" y="1124744"/>
            <a:ext cx="8640960" cy="3416320"/>
          </a:xfrm>
          <a:prstGeom prst="rect">
            <a:avLst/>
          </a:prstGeom>
          <a:noFill/>
        </p:spPr>
        <p:txBody>
          <a:bodyPr wrap="square" rtlCol="0">
            <a:spAutoFit/>
          </a:bodyPr>
          <a:lstStyle/>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產業學院訊息</a:t>
            </a:r>
            <a:r>
              <a:rPr lang="en-US" altLang="zh-TW" dirty="0" smtClean="0">
                <a:solidFill>
                  <a:schemeClr val="accent6">
                    <a:lumMod val="75000"/>
                  </a:schemeClr>
                </a:solidFill>
                <a:latin typeface="微軟正黑體" pitchFamily="34" charset="-120"/>
                <a:ea typeface="微軟正黑體" pitchFamily="34" charset="-120"/>
              </a:rPr>
              <a:t>:</a:t>
            </a:r>
            <a:br>
              <a:rPr lang="en-US" altLang="zh-TW" dirty="0" smtClean="0">
                <a:solidFill>
                  <a:schemeClr val="accent6">
                    <a:lumMod val="75000"/>
                  </a:schemeClr>
                </a:solidFill>
                <a:latin typeface="微軟正黑體" pitchFamily="34" charset="-120"/>
                <a:ea typeface="微軟正黑體" pitchFamily="34" charset="-120"/>
              </a:rPr>
            </a:br>
            <a:r>
              <a:rPr lang="en-US" altLang="zh-TW" dirty="0" smtClean="0">
                <a:solidFill>
                  <a:schemeClr val="accent6">
                    <a:lumMod val="75000"/>
                  </a:schemeClr>
                </a:solidFill>
                <a:latin typeface="微軟正黑體" pitchFamily="34" charset="-120"/>
                <a:ea typeface="微軟正黑體" pitchFamily="34" charset="-120"/>
              </a:rPr>
              <a:t>108</a:t>
            </a:r>
            <a:r>
              <a:rPr lang="zh-TW" altLang="en-US" dirty="0" smtClean="0">
                <a:solidFill>
                  <a:schemeClr val="accent6">
                    <a:lumMod val="75000"/>
                  </a:schemeClr>
                </a:solidFill>
                <a:latin typeface="微軟正黑體" pitchFamily="34" charset="-120"/>
                <a:ea typeface="微軟正黑體" pitchFamily="34" charset="-120"/>
              </a:rPr>
              <a:t>年起</a:t>
            </a:r>
            <a:r>
              <a:rPr lang="zh-TW" altLang="en-US" dirty="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無論長短實習，基於教育部採認原則以及本校訪視補助合理性，今年起學生出去實習需要掛本校課程，修讀系上或是</a:t>
            </a:r>
            <a:r>
              <a:rPr lang="zh-TW" altLang="en-US" dirty="0">
                <a:solidFill>
                  <a:schemeClr val="accent6">
                    <a:lumMod val="75000"/>
                  </a:schemeClr>
                </a:solidFill>
                <a:latin typeface="微軟正黑體" pitchFamily="34" charset="-120"/>
                <a:ea typeface="微軟正黑體" pitchFamily="34" charset="-120"/>
              </a:rPr>
              <a:t>產業學院實習學分</a:t>
            </a:r>
            <a:r>
              <a:rPr lang="zh-TW" altLang="en-US" dirty="0" smtClean="0">
                <a:solidFill>
                  <a:schemeClr val="accent6">
                    <a:lumMod val="75000"/>
                  </a:schemeClr>
                </a:solidFill>
                <a:latin typeface="微軟正黑體" pitchFamily="34" charset="-120"/>
                <a:ea typeface="微軟正黑體" pitchFamily="34" charset="-120"/>
              </a:rPr>
              <a:t>，系上學分必須為學校</a:t>
            </a:r>
            <a:r>
              <a:rPr lang="zh-TW" altLang="en-US" dirty="0">
                <a:solidFill>
                  <a:schemeClr val="accent6">
                    <a:lumMod val="75000"/>
                  </a:schemeClr>
                </a:solidFill>
                <a:latin typeface="微軟正黑體" pitchFamily="34" charset="-120"/>
                <a:ea typeface="微軟正黑體" pitchFamily="34" charset="-120"/>
              </a:rPr>
              <a:t>校實習委員會通過的實習</a:t>
            </a:r>
            <a:r>
              <a:rPr lang="zh-TW" altLang="en-US" dirty="0" smtClean="0">
                <a:solidFill>
                  <a:schemeClr val="accent6">
                    <a:lumMod val="75000"/>
                  </a:schemeClr>
                </a:solidFill>
                <a:latin typeface="微軟正黑體" pitchFamily="34" charset="-120"/>
                <a:ea typeface="微軟正黑體" pitchFamily="34" charset="-120"/>
              </a:rPr>
              <a:t>學分。</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企業實習</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二</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、企業實習</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三</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為學期課九學分；企業實習</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一</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為三學分。</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請特別注意延畢生的學分數，超過九學分將繳交學額學雜費。</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None/>
            </a:pPr>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zh-TW" altLang="en-US" dirty="0"/>
          </a:p>
        </p:txBody>
      </p:sp>
      <p:sp>
        <p:nvSpPr>
          <p:cNvPr id="4"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extLst>
      <p:ext uri="{BB962C8B-B14F-4D97-AF65-F5344CB8AC3E}">
        <p14:creationId xmlns:p14="http://schemas.microsoft.com/office/powerpoint/2010/main" val="2576939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WordArt 5" descr="01"/>
          <p:cNvSpPr>
            <a:spLocks noChangeArrowheads="1" noChangeShapeType="1" noTextEdit="1"/>
          </p:cNvSpPr>
          <p:nvPr/>
        </p:nvSpPr>
        <p:spPr bwMode="auto">
          <a:xfrm>
            <a:off x="2051720" y="576000"/>
            <a:ext cx="5076564" cy="360000"/>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如何使實習案更加健全</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25" name="文字方塊 24"/>
          <p:cNvSpPr txBox="1"/>
          <p:nvPr/>
        </p:nvSpPr>
        <p:spPr>
          <a:xfrm>
            <a:off x="323528" y="1124744"/>
            <a:ext cx="8640960" cy="2308324"/>
          </a:xfrm>
          <a:prstGeom prst="rect">
            <a:avLst/>
          </a:prstGeom>
          <a:noFill/>
        </p:spPr>
        <p:txBody>
          <a:bodyPr wrap="square" rtlCol="0">
            <a:spAutoFit/>
          </a:bodyPr>
          <a:lstStyle/>
          <a:p>
            <a:pPr>
              <a:buNone/>
            </a:pPr>
            <a:r>
              <a:rPr lang="zh-TW" altLang="en-US" dirty="0" smtClean="0">
                <a:solidFill>
                  <a:schemeClr val="accent6">
                    <a:lumMod val="75000"/>
                  </a:schemeClr>
                </a:solidFill>
                <a:latin typeface="微軟正黑體" pitchFamily="34" charset="-120"/>
                <a:ea typeface="微軟正黑體" pitchFamily="34" charset="-120"/>
              </a:rPr>
              <a:t>節錄自教育部學海築夢簡章</a:t>
            </a:r>
            <a:r>
              <a:rPr lang="en-US" altLang="zh-TW" dirty="0" smtClean="0">
                <a:solidFill>
                  <a:schemeClr val="accent6">
                    <a:lumMod val="75000"/>
                  </a:schemeClr>
                </a:solidFill>
                <a:latin typeface="微軟正黑體" pitchFamily="34" charset="-120"/>
                <a:ea typeface="微軟正黑體" pitchFamily="34" charset="-120"/>
              </a:rPr>
              <a:t>:</a:t>
            </a:r>
          </a:p>
          <a:p>
            <a:pPr>
              <a:buFont typeface="Arial" pitchFamily="34" charset="0"/>
              <a:buChar char="•"/>
            </a:pPr>
            <a:r>
              <a:rPr lang="zh-TW" altLang="zh-TW" dirty="0" smtClean="0">
                <a:solidFill>
                  <a:schemeClr val="accent6">
                    <a:lumMod val="75000"/>
                  </a:schemeClr>
                </a:solidFill>
                <a:latin typeface="微軟正黑體" pitchFamily="34" charset="-120"/>
                <a:ea typeface="微軟正黑體" pitchFamily="34" charset="-120"/>
              </a:rPr>
              <a:t>補助計畫</a:t>
            </a:r>
            <a:r>
              <a:rPr lang="zh-TW" altLang="zh-TW" dirty="0" smtClean="0">
                <a:solidFill>
                  <a:srgbClr val="FF0000"/>
                </a:solidFill>
                <a:latin typeface="微軟正黑體" pitchFamily="34" charset="-120"/>
                <a:ea typeface="微軟正黑體" pitchFamily="34" charset="-120"/>
              </a:rPr>
              <a:t>整體配套措施</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建教合作、輔導機制、前一年支用狀況</a:t>
            </a:r>
            <a:r>
              <a:rPr lang="en-US" altLang="zh-TW" dirty="0" smtClean="0">
                <a:solidFill>
                  <a:schemeClr val="accent6">
                    <a:lumMod val="75000"/>
                  </a:schemeClr>
                </a:solidFill>
                <a:latin typeface="微軟正黑體" pitchFamily="34" charset="-120"/>
                <a:ea typeface="微軟正黑體" pitchFamily="34" charset="-120"/>
              </a:rPr>
              <a:t>)</a:t>
            </a: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實習機構</a:t>
            </a:r>
            <a:r>
              <a:rPr lang="zh-TW" altLang="en-US" dirty="0" smtClean="0">
                <a:solidFill>
                  <a:srgbClr val="FF0000"/>
                </a:solidFill>
                <a:latin typeface="微軟正黑體" pitchFamily="34" charset="-120"/>
                <a:ea typeface="微軟正黑體" pitchFamily="34" charset="-120"/>
              </a:rPr>
              <a:t>考評輔導</a:t>
            </a:r>
            <a:r>
              <a:rPr lang="zh-TW" altLang="en-US" dirty="0" smtClean="0">
                <a:solidFill>
                  <a:schemeClr val="accent6">
                    <a:lumMod val="75000"/>
                  </a:schemeClr>
                </a:solidFill>
                <a:latin typeface="微軟正黑體" pitchFamily="34" charset="-120"/>
                <a:ea typeface="微軟正黑體" pitchFamily="34" charset="-120"/>
              </a:rPr>
              <a:t>方式、提供</a:t>
            </a:r>
            <a:r>
              <a:rPr lang="zh-TW" altLang="en-US" dirty="0" smtClean="0">
                <a:solidFill>
                  <a:srgbClr val="FF0000"/>
                </a:solidFill>
                <a:latin typeface="微軟正黑體" pitchFamily="34" charset="-120"/>
                <a:ea typeface="微軟正黑體" pitchFamily="34" charset="-120"/>
              </a:rPr>
              <a:t>待遇</a:t>
            </a:r>
            <a:r>
              <a:rPr lang="zh-TW" altLang="en-US" dirty="0" smtClean="0">
                <a:solidFill>
                  <a:schemeClr val="accent6">
                    <a:lumMod val="75000"/>
                  </a:schemeClr>
                </a:solidFill>
                <a:latin typeface="微軟正黑體" pitchFamily="34" charset="-120"/>
                <a:ea typeface="微軟正黑體" pitchFamily="34" charset="-120"/>
              </a:rPr>
              <a:t>、計畫主持人與該機構合作時間。</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zh-TW" dirty="0" smtClean="0">
                <a:solidFill>
                  <a:schemeClr val="accent6">
                    <a:lumMod val="75000"/>
                  </a:schemeClr>
                </a:solidFill>
                <a:latin typeface="微軟正黑體" pitchFamily="34" charset="-120"/>
                <a:ea typeface="微軟正黑體" pitchFamily="34" charset="-120"/>
              </a:rPr>
              <a:t>過去三年計畫案對參與學生之具體影響，特別在</a:t>
            </a:r>
            <a:r>
              <a:rPr lang="zh-TW" altLang="zh-TW" dirty="0" smtClean="0">
                <a:solidFill>
                  <a:srgbClr val="FF0000"/>
                </a:solidFill>
                <a:latin typeface="微軟正黑體" pitchFamily="34" charset="-120"/>
                <a:ea typeface="微軟正黑體" pitchFamily="34" charset="-120"/>
              </a:rPr>
              <a:t>職業生涯</a:t>
            </a:r>
            <a:r>
              <a:rPr lang="zh-TW" altLang="zh-TW" dirty="0" smtClean="0">
                <a:solidFill>
                  <a:schemeClr val="accent6">
                    <a:lumMod val="75000"/>
                  </a:schemeClr>
                </a:solidFill>
                <a:latin typeface="微軟正黑體" pitchFamily="34" charset="-120"/>
                <a:ea typeface="微軟正黑體" pitchFamily="34" charset="-120"/>
              </a:rPr>
              <a:t>部分</a:t>
            </a:r>
            <a:r>
              <a:rPr lang="zh-TW" altLang="en-US" dirty="0" smtClean="0">
                <a:solidFill>
                  <a:schemeClr val="accent6">
                    <a:lumMod val="75000"/>
                  </a:schemeClr>
                </a:solidFill>
                <a:latin typeface="微軟正黑體" pitchFamily="34" charset="-120"/>
                <a:ea typeface="微軟正黑體" pitchFamily="34" charset="-120"/>
              </a:rPr>
              <a:t>。</a:t>
            </a:r>
          </a:p>
          <a:p>
            <a:pPr>
              <a:buNone/>
            </a:pPr>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zh-TW" altLang="en-US" dirty="0"/>
          </a:p>
        </p:txBody>
      </p:sp>
      <p:graphicFrame>
        <p:nvGraphicFramePr>
          <p:cNvPr id="26" name="資料庫圖表 25"/>
          <p:cNvGraphicFramePr/>
          <p:nvPr/>
        </p:nvGraphicFramePr>
        <p:xfrm>
          <a:off x="1367644" y="25289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28"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WordArt 5" descr="01"/>
          <p:cNvSpPr>
            <a:spLocks noChangeArrowheads="1" noChangeShapeType="1" noTextEdit="1"/>
          </p:cNvSpPr>
          <p:nvPr/>
        </p:nvSpPr>
        <p:spPr bwMode="auto">
          <a:xfrm>
            <a:off x="2051720" y="576000"/>
            <a:ext cx="5076564" cy="360000"/>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7"/>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健全的實習案示意圖</a:t>
            </a:r>
            <a:endParaRPr lang="ko-KR" altLang="en-US" kern="10" spc="-150" dirty="0">
              <a:ln w="9525">
                <a:noFill/>
                <a:round/>
                <a:headEnd/>
                <a:tailEnd/>
              </a:ln>
              <a:blipFill dpi="0" rotWithShape="1">
                <a:blip r:embed="rId7"/>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4" name="Line 6"/>
          <p:cNvSpPr>
            <a:spLocks noChangeShapeType="1"/>
          </p:cNvSpPr>
          <p:nvPr/>
        </p:nvSpPr>
        <p:spPr bwMode="auto">
          <a:xfrm flipH="1">
            <a:off x="665109" y="763154"/>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3154"/>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1" name="WordArt 5" descr="01"/>
          <p:cNvSpPr>
            <a:spLocks noChangeArrowheads="1" noChangeShapeType="1" noTextEdit="1"/>
          </p:cNvSpPr>
          <p:nvPr/>
        </p:nvSpPr>
        <p:spPr bwMode="auto">
          <a:xfrm>
            <a:off x="3060205" y="576000"/>
            <a:ext cx="2807939" cy="360000"/>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各單位權責介紹</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234558" name="Freeform 62"/>
          <p:cNvSpPr>
            <a:spLocks/>
          </p:cNvSpPr>
          <p:nvPr/>
        </p:nvSpPr>
        <p:spPr bwMode="auto">
          <a:xfrm>
            <a:off x="4700588" y="3859213"/>
            <a:ext cx="3851275" cy="1997075"/>
          </a:xfrm>
          <a:custGeom>
            <a:avLst/>
            <a:gdLst/>
            <a:ahLst/>
            <a:cxnLst>
              <a:cxn ang="0">
                <a:pos x="826" y="0"/>
              </a:cxn>
              <a:cxn ang="0">
                <a:pos x="821" y="41"/>
              </a:cxn>
              <a:cxn ang="0">
                <a:pos x="806" y="121"/>
              </a:cxn>
              <a:cxn ang="0">
                <a:pos x="785" y="198"/>
              </a:cxn>
              <a:cxn ang="0">
                <a:pos x="757" y="272"/>
              </a:cxn>
              <a:cxn ang="0">
                <a:pos x="724" y="341"/>
              </a:cxn>
              <a:cxn ang="0">
                <a:pos x="682" y="411"/>
              </a:cxn>
              <a:cxn ang="0">
                <a:pos x="639" y="472"/>
              </a:cxn>
              <a:cxn ang="0">
                <a:pos x="588" y="534"/>
              </a:cxn>
              <a:cxn ang="0">
                <a:pos x="534" y="588"/>
              </a:cxn>
              <a:cxn ang="0">
                <a:pos x="472" y="639"/>
              </a:cxn>
              <a:cxn ang="0">
                <a:pos x="411" y="683"/>
              </a:cxn>
              <a:cxn ang="0">
                <a:pos x="341" y="724"/>
              </a:cxn>
              <a:cxn ang="0">
                <a:pos x="272" y="757"/>
              </a:cxn>
              <a:cxn ang="0">
                <a:pos x="198" y="785"/>
              </a:cxn>
              <a:cxn ang="0">
                <a:pos x="121" y="806"/>
              </a:cxn>
              <a:cxn ang="0">
                <a:pos x="41" y="821"/>
              </a:cxn>
              <a:cxn ang="0">
                <a:pos x="0" y="1183"/>
              </a:cxn>
              <a:cxn ang="0">
                <a:pos x="3" y="1206"/>
              </a:cxn>
              <a:cxn ang="0">
                <a:pos x="21" y="1244"/>
              </a:cxn>
              <a:cxn ang="0">
                <a:pos x="52" y="1275"/>
              </a:cxn>
              <a:cxn ang="0">
                <a:pos x="93" y="1290"/>
              </a:cxn>
              <a:cxn ang="0">
                <a:pos x="2378" y="1293"/>
              </a:cxn>
              <a:cxn ang="0">
                <a:pos x="2401" y="1290"/>
              </a:cxn>
              <a:cxn ang="0">
                <a:pos x="2442" y="1275"/>
              </a:cxn>
              <a:cxn ang="0">
                <a:pos x="2472" y="1244"/>
              </a:cxn>
              <a:cxn ang="0">
                <a:pos x="2490" y="1206"/>
              </a:cxn>
              <a:cxn ang="0">
                <a:pos x="2493" y="111"/>
              </a:cxn>
              <a:cxn ang="0">
                <a:pos x="2490" y="88"/>
              </a:cxn>
              <a:cxn ang="0">
                <a:pos x="2472" y="49"/>
              </a:cxn>
              <a:cxn ang="0">
                <a:pos x="2442" y="18"/>
              </a:cxn>
              <a:cxn ang="0">
                <a:pos x="2401" y="3"/>
              </a:cxn>
              <a:cxn ang="0">
                <a:pos x="2378" y="0"/>
              </a:cxn>
            </a:cxnLst>
            <a:rect l="0" t="0" r="r" b="b"/>
            <a:pathLst>
              <a:path w="2493" h="1293">
                <a:moveTo>
                  <a:pt x="2378" y="0"/>
                </a:moveTo>
                <a:lnTo>
                  <a:pt x="826" y="0"/>
                </a:lnTo>
                <a:lnTo>
                  <a:pt x="826" y="0"/>
                </a:lnTo>
                <a:lnTo>
                  <a:pt x="821" y="41"/>
                </a:lnTo>
                <a:lnTo>
                  <a:pt x="816" y="80"/>
                </a:lnTo>
                <a:lnTo>
                  <a:pt x="806" y="121"/>
                </a:lnTo>
                <a:lnTo>
                  <a:pt x="795" y="159"/>
                </a:lnTo>
                <a:lnTo>
                  <a:pt x="785" y="198"/>
                </a:lnTo>
                <a:lnTo>
                  <a:pt x="772" y="234"/>
                </a:lnTo>
                <a:lnTo>
                  <a:pt x="757" y="272"/>
                </a:lnTo>
                <a:lnTo>
                  <a:pt x="741" y="308"/>
                </a:lnTo>
                <a:lnTo>
                  <a:pt x="724" y="341"/>
                </a:lnTo>
                <a:lnTo>
                  <a:pt x="703" y="377"/>
                </a:lnTo>
                <a:lnTo>
                  <a:pt x="682" y="411"/>
                </a:lnTo>
                <a:lnTo>
                  <a:pt x="662" y="441"/>
                </a:lnTo>
                <a:lnTo>
                  <a:pt x="639" y="472"/>
                </a:lnTo>
                <a:lnTo>
                  <a:pt x="613" y="503"/>
                </a:lnTo>
                <a:lnTo>
                  <a:pt x="588" y="534"/>
                </a:lnTo>
                <a:lnTo>
                  <a:pt x="562" y="562"/>
                </a:lnTo>
                <a:lnTo>
                  <a:pt x="534" y="588"/>
                </a:lnTo>
                <a:lnTo>
                  <a:pt x="503" y="613"/>
                </a:lnTo>
                <a:lnTo>
                  <a:pt x="472" y="639"/>
                </a:lnTo>
                <a:lnTo>
                  <a:pt x="441" y="662"/>
                </a:lnTo>
                <a:lnTo>
                  <a:pt x="411" y="683"/>
                </a:lnTo>
                <a:lnTo>
                  <a:pt x="377" y="703"/>
                </a:lnTo>
                <a:lnTo>
                  <a:pt x="341" y="724"/>
                </a:lnTo>
                <a:lnTo>
                  <a:pt x="308" y="742"/>
                </a:lnTo>
                <a:lnTo>
                  <a:pt x="272" y="757"/>
                </a:lnTo>
                <a:lnTo>
                  <a:pt x="234" y="772"/>
                </a:lnTo>
                <a:lnTo>
                  <a:pt x="198" y="785"/>
                </a:lnTo>
                <a:lnTo>
                  <a:pt x="159" y="795"/>
                </a:lnTo>
                <a:lnTo>
                  <a:pt x="121" y="806"/>
                </a:lnTo>
                <a:lnTo>
                  <a:pt x="80" y="816"/>
                </a:lnTo>
                <a:lnTo>
                  <a:pt x="41" y="821"/>
                </a:lnTo>
                <a:lnTo>
                  <a:pt x="0" y="826"/>
                </a:lnTo>
                <a:lnTo>
                  <a:pt x="0" y="1183"/>
                </a:lnTo>
                <a:lnTo>
                  <a:pt x="0" y="1183"/>
                </a:lnTo>
                <a:lnTo>
                  <a:pt x="3" y="1206"/>
                </a:lnTo>
                <a:lnTo>
                  <a:pt x="11" y="1226"/>
                </a:lnTo>
                <a:lnTo>
                  <a:pt x="21" y="1244"/>
                </a:lnTo>
                <a:lnTo>
                  <a:pt x="34" y="1262"/>
                </a:lnTo>
                <a:lnTo>
                  <a:pt x="52" y="1275"/>
                </a:lnTo>
                <a:lnTo>
                  <a:pt x="70" y="1285"/>
                </a:lnTo>
                <a:lnTo>
                  <a:pt x="93" y="1290"/>
                </a:lnTo>
                <a:lnTo>
                  <a:pt x="116" y="1293"/>
                </a:lnTo>
                <a:lnTo>
                  <a:pt x="2378" y="1293"/>
                </a:lnTo>
                <a:lnTo>
                  <a:pt x="2378" y="1293"/>
                </a:lnTo>
                <a:lnTo>
                  <a:pt x="2401" y="1290"/>
                </a:lnTo>
                <a:lnTo>
                  <a:pt x="2424" y="1285"/>
                </a:lnTo>
                <a:lnTo>
                  <a:pt x="2442" y="1275"/>
                </a:lnTo>
                <a:lnTo>
                  <a:pt x="2460" y="1262"/>
                </a:lnTo>
                <a:lnTo>
                  <a:pt x="2472" y="1244"/>
                </a:lnTo>
                <a:lnTo>
                  <a:pt x="2483" y="1226"/>
                </a:lnTo>
                <a:lnTo>
                  <a:pt x="2490" y="1206"/>
                </a:lnTo>
                <a:lnTo>
                  <a:pt x="2493" y="1183"/>
                </a:lnTo>
                <a:lnTo>
                  <a:pt x="2493" y="111"/>
                </a:lnTo>
                <a:lnTo>
                  <a:pt x="2493" y="111"/>
                </a:lnTo>
                <a:lnTo>
                  <a:pt x="2490" y="88"/>
                </a:lnTo>
                <a:lnTo>
                  <a:pt x="2483" y="67"/>
                </a:lnTo>
                <a:lnTo>
                  <a:pt x="2472" y="49"/>
                </a:lnTo>
                <a:lnTo>
                  <a:pt x="2460" y="31"/>
                </a:lnTo>
                <a:lnTo>
                  <a:pt x="2442" y="18"/>
                </a:lnTo>
                <a:lnTo>
                  <a:pt x="2424" y="8"/>
                </a:lnTo>
                <a:lnTo>
                  <a:pt x="2401" y="3"/>
                </a:lnTo>
                <a:lnTo>
                  <a:pt x="2378" y="0"/>
                </a:lnTo>
                <a:lnTo>
                  <a:pt x="2378" y="0"/>
                </a:lnTo>
                <a:close/>
              </a:path>
            </a:pathLst>
          </a:custGeom>
          <a:solidFill>
            <a:schemeClr val="bg1"/>
          </a:solidFill>
          <a:ln w="127000" cap="flat" cmpd="sng">
            <a:solidFill>
              <a:srgbClr val="C0C0C0"/>
            </a:solidFill>
            <a:prstDash val="solid"/>
            <a:round/>
            <a:headEnd/>
            <a:tailEnd/>
          </a:ln>
          <a:effectLst/>
        </p:spPr>
        <p:txBody>
          <a:bodyPr wrap="none" anchor="ctr"/>
          <a:lstStyle/>
          <a:p>
            <a:pPr>
              <a:defRPr/>
            </a:pPr>
            <a:endParaRPr lang="ko-KR" altLang="en-US" spc="-150"/>
          </a:p>
        </p:txBody>
      </p:sp>
      <p:sp>
        <p:nvSpPr>
          <p:cNvPr id="234559" name="Freeform 63"/>
          <p:cNvSpPr>
            <a:spLocks/>
          </p:cNvSpPr>
          <p:nvPr/>
        </p:nvSpPr>
        <p:spPr bwMode="auto">
          <a:xfrm>
            <a:off x="566738" y="3859213"/>
            <a:ext cx="3849687" cy="1997075"/>
          </a:xfrm>
          <a:custGeom>
            <a:avLst/>
            <a:gdLst/>
            <a:ahLst/>
            <a:cxnLst>
              <a:cxn ang="0">
                <a:pos x="115" y="0"/>
              </a:cxn>
              <a:cxn ang="0">
                <a:pos x="92" y="3"/>
              </a:cxn>
              <a:cxn ang="0">
                <a:pos x="51" y="18"/>
              </a:cxn>
              <a:cxn ang="0">
                <a:pos x="21" y="49"/>
              </a:cxn>
              <a:cxn ang="0">
                <a:pos x="3" y="88"/>
              </a:cxn>
              <a:cxn ang="0">
                <a:pos x="0" y="1183"/>
              </a:cxn>
              <a:cxn ang="0">
                <a:pos x="3" y="1206"/>
              </a:cxn>
              <a:cxn ang="0">
                <a:pos x="21" y="1244"/>
              </a:cxn>
              <a:cxn ang="0">
                <a:pos x="51" y="1275"/>
              </a:cxn>
              <a:cxn ang="0">
                <a:pos x="92" y="1290"/>
              </a:cxn>
              <a:cxn ang="0">
                <a:pos x="2377" y="1293"/>
              </a:cxn>
              <a:cxn ang="0">
                <a:pos x="2400" y="1290"/>
              </a:cxn>
              <a:cxn ang="0">
                <a:pos x="2441" y="1275"/>
              </a:cxn>
              <a:cxn ang="0">
                <a:pos x="2472" y="1244"/>
              </a:cxn>
              <a:cxn ang="0">
                <a:pos x="2490" y="1206"/>
              </a:cxn>
              <a:cxn ang="0">
                <a:pos x="2493" y="826"/>
              </a:cxn>
              <a:cxn ang="0">
                <a:pos x="2452" y="821"/>
              </a:cxn>
              <a:cxn ang="0">
                <a:pos x="2372" y="806"/>
              </a:cxn>
              <a:cxn ang="0">
                <a:pos x="2295" y="785"/>
              </a:cxn>
              <a:cxn ang="0">
                <a:pos x="2221" y="757"/>
              </a:cxn>
              <a:cxn ang="0">
                <a:pos x="2152" y="724"/>
              </a:cxn>
              <a:cxn ang="0">
                <a:pos x="2082" y="683"/>
              </a:cxn>
              <a:cxn ang="0">
                <a:pos x="2021" y="639"/>
              </a:cxn>
              <a:cxn ang="0">
                <a:pos x="1959" y="588"/>
              </a:cxn>
              <a:cxn ang="0">
                <a:pos x="1905" y="534"/>
              </a:cxn>
              <a:cxn ang="0">
                <a:pos x="1854" y="472"/>
              </a:cxn>
              <a:cxn ang="0">
                <a:pos x="1811" y="411"/>
              </a:cxn>
              <a:cxn ang="0">
                <a:pos x="1769" y="341"/>
              </a:cxn>
              <a:cxn ang="0">
                <a:pos x="1736" y="272"/>
              </a:cxn>
              <a:cxn ang="0">
                <a:pos x="1708" y="198"/>
              </a:cxn>
              <a:cxn ang="0">
                <a:pos x="1687" y="121"/>
              </a:cxn>
              <a:cxn ang="0">
                <a:pos x="1672" y="41"/>
              </a:cxn>
              <a:cxn ang="0">
                <a:pos x="1667" y="0"/>
              </a:cxn>
            </a:cxnLst>
            <a:rect l="0" t="0" r="r" b="b"/>
            <a:pathLst>
              <a:path w="2493" h="1293">
                <a:moveTo>
                  <a:pt x="1667" y="0"/>
                </a:moveTo>
                <a:lnTo>
                  <a:pt x="115" y="0"/>
                </a:lnTo>
                <a:lnTo>
                  <a:pt x="115" y="0"/>
                </a:lnTo>
                <a:lnTo>
                  <a:pt x="92" y="3"/>
                </a:lnTo>
                <a:lnTo>
                  <a:pt x="69" y="8"/>
                </a:lnTo>
                <a:lnTo>
                  <a:pt x="51" y="18"/>
                </a:lnTo>
                <a:lnTo>
                  <a:pt x="33" y="31"/>
                </a:lnTo>
                <a:lnTo>
                  <a:pt x="21" y="49"/>
                </a:lnTo>
                <a:lnTo>
                  <a:pt x="10" y="67"/>
                </a:lnTo>
                <a:lnTo>
                  <a:pt x="3" y="88"/>
                </a:lnTo>
                <a:lnTo>
                  <a:pt x="0" y="111"/>
                </a:lnTo>
                <a:lnTo>
                  <a:pt x="0" y="1183"/>
                </a:lnTo>
                <a:lnTo>
                  <a:pt x="0" y="1183"/>
                </a:lnTo>
                <a:lnTo>
                  <a:pt x="3" y="1206"/>
                </a:lnTo>
                <a:lnTo>
                  <a:pt x="10" y="1226"/>
                </a:lnTo>
                <a:lnTo>
                  <a:pt x="21" y="1244"/>
                </a:lnTo>
                <a:lnTo>
                  <a:pt x="33" y="1262"/>
                </a:lnTo>
                <a:lnTo>
                  <a:pt x="51" y="1275"/>
                </a:lnTo>
                <a:lnTo>
                  <a:pt x="69" y="1285"/>
                </a:lnTo>
                <a:lnTo>
                  <a:pt x="92" y="1290"/>
                </a:lnTo>
                <a:lnTo>
                  <a:pt x="115" y="1293"/>
                </a:lnTo>
                <a:lnTo>
                  <a:pt x="2377" y="1293"/>
                </a:lnTo>
                <a:lnTo>
                  <a:pt x="2377" y="1293"/>
                </a:lnTo>
                <a:lnTo>
                  <a:pt x="2400" y="1290"/>
                </a:lnTo>
                <a:lnTo>
                  <a:pt x="2423" y="1285"/>
                </a:lnTo>
                <a:lnTo>
                  <a:pt x="2441" y="1275"/>
                </a:lnTo>
                <a:lnTo>
                  <a:pt x="2459" y="1262"/>
                </a:lnTo>
                <a:lnTo>
                  <a:pt x="2472" y="1244"/>
                </a:lnTo>
                <a:lnTo>
                  <a:pt x="2482" y="1226"/>
                </a:lnTo>
                <a:lnTo>
                  <a:pt x="2490" y="1206"/>
                </a:lnTo>
                <a:lnTo>
                  <a:pt x="2493" y="1183"/>
                </a:lnTo>
                <a:lnTo>
                  <a:pt x="2493" y="826"/>
                </a:lnTo>
                <a:lnTo>
                  <a:pt x="2493" y="826"/>
                </a:lnTo>
                <a:lnTo>
                  <a:pt x="2452" y="821"/>
                </a:lnTo>
                <a:lnTo>
                  <a:pt x="2413" y="816"/>
                </a:lnTo>
                <a:lnTo>
                  <a:pt x="2372" y="806"/>
                </a:lnTo>
                <a:lnTo>
                  <a:pt x="2334" y="795"/>
                </a:lnTo>
                <a:lnTo>
                  <a:pt x="2295" y="785"/>
                </a:lnTo>
                <a:lnTo>
                  <a:pt x="2259" y="772"/>
                </a:lnTo>
                <a:lnTo>
                  <a:pt x="2221" y="757"/>
                </a:lnTo>
                <a:lnTo>
                  <a:pt x="2185" y="742"/>
                </a:lnTo>
                <a:lnTo>
                  <a:pt x="2152" y="724"/>
                </a:lnTo>
                <a:lnTo>
                  <a:pt x="2116" y="703"/>
                </a:lnTo>
                <a:lnTo>
                  <a:pt x="2082" y="683"/>
                </a:lnTo>
                <a:lnTo>
                  <a:pt x="2052" y="662"/>
                </a:lnTo>
                <a:lnTo>
                  <a:pt x="2021" y="639"/>
                </a:lnTo>
                <a:lnTo>
                  <a:pt x="1990" y="613"/>
                </a:lnTo>
                <a:lnTo>
                  <a:pt x="1959" y="588"/>
                </a:lnTo>
                <a:lnTo>
                  <a:pt x="1931" y="562"/>
                </a:lnTo>
                <a:lnTo>
                  <a:pt x="1905" y="534"/>
                </a:lnTo>
                <a:lnTo>
                  <a:pt x="1880" y="503"/>
                </a:lnTo>
                <a:lnTo>
                  <a:pt x="1854" y="472"/>
                </a:lnTo>
                <a:lnTo>
                  <a:pt x="1831" y="441"/>
                </a:lnTo>
                <a:lnTo>
                  <a:pt x="1811" y="411"/>
                </a:lnTo>
                <a:lnTo>
                  <a:pt x="1790" y="377"/>
                </a:lnTo>
                <a:lnTo>
                  <a:pt x="1769" y="341"/>
                </a:lnTo>
                <a:lnTo>
                  <a:pt x="1752" y="308"/>
                </a:lnTo>
                <a:lnTo>
                  <a:pt x="1736" y="272"/>
                </a:lnTo>
                <a:lnTo>
                  <a:pt x="1721" y="234"/>
                </a:lnTo>
                <a:lnTo>
                  <a:pt x="1708" y="198"/>
                </a:lnTo>
                <a:lnTo>
                  <a:pt x="1698" y="159"/>
                </a:lnTo>
                <a:lnTo>
                  <a:pt x="1687" y="121"/>
                </a:lnTo>
                <a:lnTo>
                  <a:pt x="1677" y="80"/>
                </a:lnTo>
                <a:lnTo>
                  <a:pt x="1672" y="41"/>
                </a:lnTo>
                <a:lnTo>
                  <a:pt x="1667" y="0"/>
                </a:lnTo>
                <a:lnTo>
                  <a:pt x="1667" y="0"/>
                </a:lnTo>
                <a:close/>
              </a:path>
            </a:pathLst>
          </a:custGeom>
          <a:solidFill>
            <a:schemeClr val="bg1"/>
          </a:solidFill>
          <a:ln w="127000" cap="flat" cmpd="sng">
            <a:solidFill>
              <a:srgbClr val="C0C0C0"/>
            </a:solidFill>
            <a:prstDash val="solid"/>
            <a:round/>
            <a:headEnd/>
            <a:tailEnd/>
          </a:ln>
          <a:effectLst/>
        </p:spPr>
        <p:txBody>
          <a:bodyPr wrap="none" anchor="ctr"/>
          <a:lstStyle/>
          <a:p>
            <a:pPr>
              <a:defRPr/>
            </a:pPr>
            <a:endParaRPr lang="ko-KR" altLang="en-US" spc="-150"/>
          </a:p>
        </p:txBody>
      </p:sp>
      <p:sp>
        <p:nvSpPr>
          <p:cNvPr id="234560" name="Freeform 64"/>
          <p:cNvSpPr>
            <a:spLocks/>
          </p:cNvSpPr>
          <p:nvPr/>
        </p:nvSpPr>
        <p:spPr bwMode="auto">
          <a:xfrm>
            <a:off x="4700588" y="1577975"/>
            <a:ext cx="3851275" cy="1997075"/>
          </a:xfrm>
          <a:custGeom>
            <a:avLst/>
            <a:gdLst/>
            <a:ahLst/>
            <a:cxnLst>
              <a:cxn ang="0">
                <a:pos x="116" y="0"/>
              </a:cxn>
              <a:cxn ang="0">
                <a:pos x="93" y="3"/>
              </a:cxn>
              <a:cxn ang="0">
                <a:pos x="52" y="18"/>
              </a:cxn>
              <a:cxn ang="0">
                <a:pos x="21" y="49"/>
              </a:cxn>
              <a:cxn ang="0">
                <a:pos x="3" y="87"/>
              </a:cxn>
              <a:cxn ang="0">
                <a:pos x="0" y="467"/>
              </a:cxn>
              <a:cxn ang="0">
                <a:pos x="41" y="472"/>
              </a:cxn>
              <a:cxn ang="0">
                <a:pos x="121" y="487"/>
              </a:cxn>
              <a:cxn ang="0">
                <a:pos x="198" y="508"/>
              </a:cxn>
              <a:cxn ang="0">
                <a:pos x="272" y="536"/>
              </a:cxn>
              <a:cxn ang="0">
                <a:pos x="341" y="569"/>
              </a:cxn>
              <a:cxn ang="0">
                <a:pos x="411" y="610"/>
              </a:cxn>
              <a:cxn ang="0">
                <a:pos x="472" y="654"/>
              </a:cxn>
              <a:cxn ang="0">
                <a:pos x="534" y="705"/>
              </a:cxn>
              <a:cxn ang="0">
                <a:pos x="588" y="759"/>
              </a:cxn>
              <a:cxn ang="0">
                <a:pos x="639" y="821"/>
              </a:cxn>
              <a:cxn ang="0">
                <a:pos x="682" y="882"/>
              </a:cxn>
              <a:cxn ang="0">
                <a:pos x="724" y="952"/>
              </a:cxn>
              <a:cxn ang="0">
                <a:pos x="757" y="1021"/>
              </a:cxn>
              <a:cxn ang="0">
                <a:pos x="785" y="1095"/>
              </a:cxn>
              <a:cxn ang="0">
                <a:pos x="806" y="1172"/>
              </a:cxn>
              <a:cxn ang="0">
                <a:pos x="821" y="1252"/>
              </a:cxn>
              <a:cxn ang="0">
                <a:pos x="2378" y="1293"/>
              </a:cxn>
              <a:cxn ang="0">
                <a:pos x="2401" y="1290"/>
              </a:cxn>
              <a:cxn ang="0">
                <a:pos x="2442" y="1275"/>
              </a:cxn>
              <a:cxn ang="0">
                <a:pos x="2472" y="1244"/>
              </a:cxn>
              <a:cxn ang="0">
                <a:pos x="2490" y="1205"/>
              </a:cxn>
              <a:cxn ang="0">
                <a:pos x="2493" y="110"/>
              </a:cxn>
              <a:cxn ang="0">
                <a:pos x="2490" y="87"/>
              </a:cxn>
              <a:cxn ang="0">
                <a:pos x="2472" y="49"/>
              </a:cxn>
              <a:cxn ang="0">
                <a:pos x="2442" y="18"/>
              </a:cxn>
              <a:cxn ang="0">
                <a:pos x="2401" y="3"/>
              </a:cxn>
              <a:cxn ang="0">
                <a:pos x="2378" y="0"/>
              </a:cxn>
            </a:cxnLst>
            <a:rect l="0" t="0" r="r" b="b"/>
            <a:pathLst>
              <a:path w="2493" h="1293">
                <a:moveTo>
                  <a:pt x="2378" y="0"/>
                </a:moveTo>
                <a:lnTo>
                  <a:pt x="116" y="0"/>
                </a:lnTo>
                <a:lnTo>
                  <a:pt x="116" y="0"/>
                </a:lnTo>
                <a:lnTo>
                  <a:pt x="93" y="3"/>
                </a:lnTo>
                <a:lnTo>
                  <a:pt x="70" y="8"/>
                </a:lnTo>
                <a:lnTo>
                  <a:pt x="52" y="18"/>
                </a:lnTo>
                <a:lnTo>
                  <a:pt x="34" y="31"/>
                </a:lnTo>
                <a:lnTo>
                  <a:pt x="21" y="49"/>
                </a:lnTo>
                <a:lnTo>
                  <a:pt x="11" y="67"/>
                </a:lnTo>
                <a:lnTo>
                  <a:pt x="3" y="87"/>
                </a:lnTo>
                <a:lnTo>
                  <a:pt x="0" y="110"/>
                </a:lnTo>
                <a:lnTo>
                  <a:pt x="0" y="467"/>
                </a:lnTo>
                <a:lnTo>
                  <a:pt x="0" y="467"/>
                </a:lnTo>
                <a:lnTo>
                  <a:pt x="41" y="472"/>
                </a:lnTo>
                <a:lnTo>
                  <a:pt x="80" y="477"/>
                </a:lnTo>
                <a:lnTo>
                  <a:pt x="121" y="487"/>
                </a:lnTo>
                <a:lnTo>
                  <a:pt x="159" y="498"/>
                </a:lnTo>
                <a:lnTo>
                  <a:pt x="198" y="508"/>
                </a:lnTo>
                <a:lnTo>
                  <a:pt x="234" y="521"/>
                </a:lnTo>
                <a:lnTo>
                  <a:pt x="272" y="536"/>
                </a:lnTo>
                <a:lnTo>
                  <a:pt x="308" y="551"/>
                </a:lnTo>
                <a:lnTo>
                  <a:pt x="341" y="569"/>
                </a:lnTo>
                <a:lnTo>
                  <a:pt x="377" y="590"/>
                </a:lnTo>
                <a:lnTo>
                  <a:pt x="411" y="610"/>
                </a:lnTo>
                <a:lnTo>
                  <a:pt x="441" y="631"/>
                </a:lnTo>
                <a:lnTo>
                  <a:pt x="472" y="654"/>
                </a:lnTo>
                <a:lnTo>
                  <a:pt x="503" y="680"/>
                </a:lnTo>
                <a:lnTo>
                  <a:pt x="534" y="705"/>
                </a:lnTo>
                <a:lnTo>
                  <a:pt x="562" y="731"/>
                </a:lnTo>
                <a:lnTo>
                  <a:pt x="588" y="759"/>
                </a:lnTo>
                <a:lnTo>
                  <a:pt x="613" y="790"/>
                </a:lnTo>
                <a:lnTo>
                  <a:pt x="639" y="821"/>
                </a:lnTo>
                <a:lnTo>
                  <a:pt x="662" y="852"/>
                </a:lnTo>
                <a:lnTo>
                  <a:pt x="682" y="882"/>
                </a:lnTo>
                <a:lnTo>
                  <a:pt x="703" y="916"/>
                </a:lnTo>
                <a:lnTo>
                  <a:pt x="724" y="952"/>
                </a:lnTo>
                <a:lnTo>
                  <a:pt x="741" y="985"/>
                </a:lnTo>
                <a:lnTo>
                  <a:pt x="757" y="1021"/>
                </a:lnTo>
                <a:lnTo>
                  <a:pt x="772" y="1059"/>
                </a:lnTo>
                <a:lnTo>
                  <a:pt x="785" y="1095"/>
                </a:lnTo>
                <a:lnTo>
                  <a:pt x="795" y="1134"/>
                </a:lnTo>
                <a:lnTo>
                  <a:pt x="806" y="1172"/>
                </a:lnTo>
                <a:lnTo>
                  <a:pt x="816" y="1213"/>
                </a:lnTo>
                <a:lnTo>
                  <a:pt x="821" y="1252"/>
                </a:lnTo>
                <a:lnTo>
                  <a:pt x="826" y="1293"/>
                </a:lnTo>
                <a:lnTo>
                  <a:pt x="2378" y="1293"/>
                </a:lnTo>
                <a:lnTo>
                  <a:pt x="2378" y="1293"/>
                </a:lnTo>
                <a:lnTo>
                  <a:pt x="2401" y="1290"/>
                </a:lnTo>
                <a:lnTo>
                  <a:pt x="2424" y="1285"/>
                </a:lnTo>
                <a:lnTo>
                  <a:pt x="2442" y="1275"/>
                </a:lnTo>
                <a:lnTo>
                  <a:pt x="2460" y="1262"/>
                </a:lnTo>
                <a:lnTo>
                  <a:pt x="2472" y="1244"/>
                </a:lnTo>
                <a:lnTo>
                  <a:pt x="2483" y="1226"/>
                </a:lnTo>
                <a:lnTo>
                  <a:pt x="2490" y="1205"/>
                </a:lnTo>
                <a:lnTo>
                  <a:pt x="2493" y="1182"/>
                </a:lnTo>
                <a:lnTo>
                  <a:pt x="2493" y="110"/>
                </a:lnTo>
                <a:lnTo>
                  <a:pt x="2493" y="110"/>
                </a:lnTo>
                <a:lnTo>
                  <a:pt x="2490" y="87"/>
                </a:lnTo>
                <a:lnTo>
                  <a:pt x="2483" y="67"/>
                </a:lnTo>
                <a:lnTo>
                  <a:pt x="2472" y="49"/>
                </a:lnTo>
                <a:lnTo>
                  <a:pt x="2460" y="31"/>
                </a:lnTo>
                <a:lnTo>
                  <a:pt x="2442" y="18"/>
                </a:lnTo>
                <a:lnTo>
                  <a:pt x="2424" y="8"/>
                </a:lnTo>
                <a:lnTo>
                  <a:pt x="2401" y="3"/>
                </a:lnTo>
                <a:lnTo>
                  <a:pt x="2378" y="0"/>
                </a:lnTo>
                <a:lnTo>
                  <a:pt x="2378" y="0"/>
                </a:lnTo>
                <a:close/>
              </a:path>
            </a:pathLst>
          </a:custGeom>
          <a:solidFill>
            <a:schemeClr val="bg1"/>
          </a:solidFill>
          <a:ln w="127000" cap="flat" cmpd="sng">
            <a:solidFill>
              <a:srgbClr val="C0C0C0"/>
            </a:solidFill>
            <a:prstDash val="solid"/>
            <a:round/>
            <a:headEnd/>
            <a:tailEnd/>
          </a:ln>
          <a:effectLst/>
        </p:spPr>
        <p:txBody>
          <a:bodyPr wrap="none" anchor="ctr"/>
          <a:lstStyle/>
          <a:p>
            <a:pPr>
              <a:defRPr/>
            </a:pPr>
            <a:endParaRPr lang="ko-KR" altLang="en-US" spc="-150"/>
          </a:p>
        </p:txBody>
      </p:sp>
      <p:sp>
        <p:nvSpPr>
          <p:cNvPr id="234561" name="Freeform 65"/>
          <p:cNvSpPr>
            <a:spLocks/>
          </p:cNvSpPr>
          <p:nvPr/>
        </p:nvSpPr>
        <p:spPr bwMode="auto">
          <a:xfrm>
            <a:off x="566738" y="1577975"/>
            <a:ext cx="3849687" cy="1997075"/>
          </a:xfrm>
          <a:custGeom>
            <a:avLst/>
            <a:gdLst/>
            <a:ahLst/>
            <a:cxnLst>
              <a:cxn ang="0">
                <a:pos x="2493" y="110"/>
              </a:cxn>
              <a:cxn ang="0">
                <a:pos x="2490" y="87"/>
              </a:cxn>
              <a:cxn ang="0">
                <a:pos x="2472" y="49"/>
              </a:cxn>
              <a:cxn ang="0">
                <a:pos x="2441" y="18"/>
              </a:cxn>
              <a:cxn ang="0">
                <a:pos x="2400" y="3"/>
              </a:cxn>
              <a:cxn ang="0">
                <a:pos x="115" y="0"/>
              </a:cxn>
              <a:cxn ang="0">
                <a:pos x="92" y="3"/>
              </a:cxn>
              <a:cxn ang="0">
                <a:pos x="51" y="18"/>
              </a:cxn>
              <a:cxn ang="0">
                <a:pos x="21" y="49"/>
              </a:cxn>
              <a:cxn ang="0">
                <a:pos x="3" y="87"/>
              </a:cxn>
              <a:cxn ang="0">
                <a:pos x="0" y="1182"/>
              </a:cxn>
              <a:cxn ang="0">
                <a:pos x="3" y="1205"/>
              </a:cxn>
              <a:cxn ang="0">
                <a:pos x="21" y="1244"/>
              </a:cxn>
              <a:cxn ang="0">
                <a:pos x="51" y="1275"/>
              </a:cxn>
              <a:cxn ang="0">
                <a:pos x="92" y="1290"/>
              </a:cxn>
              <a:cxn ang="0">
                <a:pos x="1667" y="1293"/>
              </a:cxn>
              <a:cxn ang="0">
                <a:pos x="1672" y="1252"/>
              </a:cxn>
              <a:cxn ang="0">
                <a:pos x="1687" y="1172"/>
              </a:cxn>
              <a:cxn ang="0">
                <a:pos x="1708" y="1095"/>
              </a:cxn>
              <a:cxn ang="0">
                <a:pos x="1736" y="1021"/>
              </a:cxn>
              <a:cxn ang="0">
                <a:pos x="1769" y="952"/>
              </a:cxn>
              <a:cxn ang="0">
                <a:pos x="1811" y="882"/>
              </a:cxn>
              <a:cxn ang="0">
                <a:pos x="1854" y="821"/>
              </a:cxn>
              <a:cxn ang="0">
                <a:pos x="1905" y="759"/>
              </a:cxn>
              <a:cxn ang="0">
                <a:pos x="1959" y="705"/>
              </a:cxn>
              <a:cxn ang="0">
                <a:pos x="2021" y="654"/>
              </a:cxn>
              <a:cxn ang="0">
                <a:pos x="2082" y="610"/>
              </a:cxn>
              <a:cxn ang="0">
                <a:pos x="2152" y="569"/>
              </a:cxn>
              <a:cxn ang="0">
                <a:pos x="2221" y="536"/>
              </a:cxn>
              <a:cxn ang="0">
                <a:pos x="2295" y="508"/>
              </a:cxn>
              <a:cxn ang="0">
                <a:pos x="2372" y="487"/>
              </a:cxn>
              <a:cxn ang="0">
                <a:pos x="2452" y="472"/>
              </a:cxn>
              <a:cxn ang="0">
                <a:pos x="2493" y="467"/>
              </a:cxn>
            </a:cxnLst>
            <a:rect l="0" t="0" r="r" b="b"/>
            <a:pathLst>
              <a:path w="2493" h="1293">
                <a:moveTo>
                  <a:pt x="2493" y="467"/>
                </a:moveTo>
                <a:lnTo>
                  <a:pt x="2493" y="110"/>
                </a:lnTo>
                <a:lnTo>
                  <a:pt x="2493" y="110"/>
                </a:lnTo>
                <a:lnTo>
                  <a:pt x="2490" y="87"/>
                </a:lnTo>
                <a:lnTo>
                  <a:pt x="2482" y="67"/>
                </a:lnTo>
                <a:lnTo>
                  <a:pt x="2472" y="49"/>
                </a:lnTo>
                <a:lnTo>
                  <a:pt x="2459" y="31"/>
                </a:lnTo>
                <a:lnTo>
                  <a:pt x="2441" y="18"/>
                </a:lnTo>
                <a:lnTo>
                  <a:pt x="2423" y="8"/>
                </a:lnTo>
                <a:lnTo>
                  <a:pt x="2400" y="3"/>
                </a:lnTo>
                <a:lnTo>
                  <a:pt x="2377" y="0"/>
                </a:lnTo>
                <a:lnTo>
                  <a:pt x="115" y="0"/>
                </a:lnTo>
                <a:lnTo>
                  <a:pt x="115" y="0"/>
                </a:lnTo>
                <a:lnTo>
                  <a:pt x="92" y="3"/>
                </a:lnTo>
                <a:lnTo>
                  <a:pt x="69" y="8"/>
                </a:lnTo>
                <a:lnTo>
                  <a:pt x="51" y="18"/>
                </a:lnTo>
                <a:lnTo>
                  <a:pt x="33" y="31"/>
                </a:lnTo>
                <a:lnTo>
                  <a:pt x="21" y="49"/>
                </a:lnTo>
                <a:lnTo>
                  <a:pt x="10" y="67"/>
                </a:lnTo>
                <a:lnTo>
                  <a:pt x="3" y="87"/>
                </a:lnTo>
                <a:lnTo>
                  <a:pt x="0" y="110"/>
                </a:lnTo>
                <a:lnTo>
                  <a:pt x="0" y="1182"/>
                </a:lnTo>
                <a:lnTo>
                  <a:pt x="0" y="1182"/>
                </a:lnTo>
                <a:lnTo>
                  <a:pt x="3" y="1205"/>
                </a:lnTo>
                <a:lnTo>
                  <a:pt x="10" y="1226"/>
                </a:lnTo>
                <a:lnTo>
                  <a:pt x="21" y="1244"/>
                </a:lnTo>
                <a:lnTo>
                  <a:pt x="33" y="1262"/>
                </a:lnTo>
                <a:lnTo>
                  <a:pt x="51" y="1275"/>
                </a:lnTo>
                <a:lnTo>
                  <a:pt x="69" y="1285"/>
                </a:lnTo>
                <a:lnTo>
                  <a:pt x="92" y="1290"/>
                </a:lnTo>
                <a:lnTo>
                  <a:pt x="115" y="1293"/>
                </a:lnTo>
                <a:lnTo>
                  <a:pt x="1667" y="1293"/>
                </a:lnTo>
                <a:lnTo>
                  <a:pt x="1667" y="1293"/>
                </a:lnTo>
                <a:lnTo>
                  <a:pt x="1672" y="1252"/>
                </a:lnTo>
                <a:lnTo>
                  <a:pt x="1677" y="1213"/>
                </a:lnTo>
                <a:lnTo>
                  <a:pt x="1687" y="1172"/>
                </a:lnTo>
                <a:lnTo>
                  <a:pt x="1698" y="1134"/>
                </a:lnTo>
                <a:lnTo>
                  <a:pt x="1708" y="1095"/>
                </a:lnTo>
                <a:lnTo>
                  <a:pt x="1721" y="1059"/>
                </a:lnTo>
                <a:lnTo>
                  <a:pt x="1736" y="1021"/>
                </a:lnTo>
                <a:lnTo>
                  <a:pt x="1752" y="985"/>
                </a:lnTo>
                <a:lnTo>
                  <a:pt x="1769" y="952"/>
                </a:lnTo>
                <a:lnTo>
                  <a:pt x="1790" y="916"/>
                </a:lnTo>
                <a:lnTo>
                  <a:pt x="1811" y="882"/>
                </a:lnTo>
                <a:lnTo>
                  <a:pt x="1831" y="852"/>
                </a:lnTo>
                <a:lnTo>
                  <a:pt x="1854" y="821"/>
                </a:lnTo>
                <a:lnTo>
                  <a:pt x="1880" y="790"/>
                </a:lnTo>
                <a:lnTo>
                  <a:pt x="1905" y="759"/>
                </a:lnTo>
                <a:lnTo>
                  <a:pt x="1931" y="731"/>
                </a:lnTo>
                <a:lnTo>
                  <a:pt x="1959" y="705"/>
                </a:lnTo>
                <a:lnTo>
                  <a:pt x="1990" y="680"/>
                </a:lnTo>
                <a:lnTo>
                  <a:pt x="2021" y="654"/>
                </a:lnTo>
                <a:lnTo>
                  <a:pt x="2052" y="631"/>
                </a:lnTo>
                <a:lnTo>
                  <a:pt x="2082" y="610"/>
                </a:lnTo>
                <a:lnTo>
                  <a:pt x="2116" y="590"/>
                </a:lnTo>
                <a:lnTo>
                  <a:pt x="2152" y="569"/>
                </a:lnTo>
                <a:lnTo>
                  <a:pt x="2185" y="551"/>
                </a:lnTo>
                <a:lnTo>
                  <a:pt x="2221" y="536"/>
                </a:lnTo>
                <a:lnTo>
                  <a:pt x="2259" y="521"/>
                </a:lnTo>
                <a:lnTo>
                  <a:pt x="2295" y="508"/>
                </a:lnTo>
                <a:lnTo>
                  <a:pt x="2334" y="498"/>
                </a:lnTo>
                <a:lnTo>
                  <a:pt x="2372" y="487"/>
                </a:lnTo>
                <a:lnTo>
                  <a:pt x="2413" y="477"/>
                </a:lnTo>
                <a:lnTo>
                  <a:pt x="2452" y="472"/>
                </a:lnTo>
                <a:lnTo>
                  <a:pt x="2493" y="467"/>
                </a:lnTo>
                <a:lnTo>
                  <a:pt x="2493" y="467"/>
                </a:lnTo>
                <a:close/>
              </a:path>
            </a:pathLst>
          </a:custGeom>
          <a:solidFill>
            <a:schemeClr val="bg1"/>
          </a:solidFill>
          <a:ln w="127000" cap="flat" cmpd="sng">
            <a:solidFill>
              <a:srgbClr val="C0C0C0"/>
            </a:solidFill>
            <a:prstDash val="solid"/>
            <a:round/>
            <a:headEnd/>
            <a:tailEnd/>
          </a:ln>
          <a:effectLst/>
        </p:spPr>
        <p:txBody>
          <a:bodyPr wrap="none" anchor="ctr"/>
          <a:lstStyle/>
          <a:p>
            <a:pPr>
              <a:defRPr/>
            </a:pPr>
            <a:endParaRPr lang="ko-KR" altLang="en-US" spc="-150"/>
          </a:p>
        </p:txBody>
      </p:sp>
      <p:sp>
        <p:nvSpPr>
          <p:cNvPr id="5129" name="WordArt 67"/>
          <p:cNvSpPr>
            <a:spLocks noChangeArrowheads="1" noChangeShapeType="1" noTextEdit="1"/>
          </p:cNvSpPr>
          <p:nvPr/>
        </p:nvSpPr>
        <p:spPr bwMode="auto">
          <a:xfrm>
            <a:off x="809625" y="1814513"/>
            <a:ext cx="1494123" cy="350837"/>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rgbClr val="FF6600"/>
                </a:solidFill>
                <a:latin typeface="微軟正黑體" pitchFamily="34" charset="-120"/>
                <a:ea typeface="微軟正黑體" pitchFamily="34" charset="-120"/>
              </a:rPr>
              <a:t>教育部</a:t>
            </a:r>
            <a:endParaRPr lang="ko-KR" altLang="en-US" kern="10" spc="-150" dirty="0">
              <a:ln w="9525">
                <a:noFill/>
                <a:round/>
                <a:headEnd/>
                <a:tailEnd/>
              </a:ln>
              <a:solidFill>
                <a:srgbClr val="FF6600"/>
              </a:solidFill>
              <a:latin typeface="微軟正黑體" pitchFamily="34" charset="-120"/>
              <a:ea typeface="HY헤드라인M"/>
            </a:endParaRPr>
          </a:p>
        </p:txBody>
      </p:sp>
      <p:sp>
        <p:nvSpPr>
          <p:cNvPr id="234564" name="Rectangle 68"/>
          <p:cNvSpPr>
            <a:spLocks noChangeArrowheads="1"/>
          </p:cNvSpPr>
          <p:nvPr/>
        </p:nvSpPr>
        <p:spPr bwMode="auto">
          <a:xfrm>
            <a:off x="704850" y="2204864"/>
            <a:ext cx="2555875" cy="1384995"/>
          </a:xfrm>
          <a:prstGeom prst="rect">
            <a:avLst/>
          </a:prstGeom>
          <a:noFill/>
          <a:ln w="9525">
            <a:noFill/>
            <a:miter lim="800000"/>
            <a:headEnd/>
            <a:tailEnd/>
          </a:ln>
          <a:effectLst/>
        </p:spPr>
        <p:txBody>
          <a:bodyPr>
            <a:spAutoFit/>
          </a:bodyPr>
          <a:lstStyle/>
          <a:p>
            <a:r>
              <a:rPr lang="zh-TW" altLang="en-US" sz="1400" dirty="0" smtClean="0">
                <a:latin typeface="微軟正黑體" pitchFamily="34" charset="-120"/>
                <a:ea typeface="微軟正黑體" pitchFamily="34" charset="-120"/>
              </a:rPr>
              <a:t>核撥獎補助款，各校自行審核分派款項運用於實習案，依據補助款金額再提出配合款</a:t>
            </a:r>
            <a:r>
              <a:rPr lang="en-US" altLang="zh-TW" sz="1400" dirty="0" smtClean="0">
                <a:latin typeface="微軟正黑體" pitchFamily="34" charset="-120"/>
                <a:ea typeface="微軟正黑體" pitchFamily="34" charset="-120"/>
              </a:rPr>
              <a:t>20%</a:t>
            </a:r>
            <a:r>
              <a:rPr lang="zh-TW" altLang="en-US" sz="1400" dirty="0" smtClean="0">
                <a:latin typeface="微軟正黑體" pitchFamily="34" charset="-120"/>
                <a:ea typeface="微軟正黑體" pitchFamily="34" charset="-120"/>
              </a:rPr>
              <a:t>。</a:t>
            </a:r>
            <a:endParaRPr lang="en-US" altLang="zh-TW" sz="1400" dirty="0" smtClean="0">
              <a:latin typeface="微軟正黑體" pitchFamily="34" charset="-120"/>
              <a:ea typeface="微軟正黑體" pitchFamily="34" charset="-120"/>
            </a:endParaRPr>
          </a:p>
          <a:p>
            <a:endParaRPr lang="en-US" altLang="zh-TW" sz="1400" dirty="0" smtClean="0">
              <a:latin typeface="微軟正黑體" pitchFamily="34" charset="-120"/>
              <a:ea typeface="微軟正黑體" pitchFamily="34" charset="-120"/>
            </a:endParaRPr>
          </a:p>
          <a:p>
            <a:r>
              <a:rPr lang="zh-TW" altLang="en-US" sz="1400" dirty="0" smtClean="0">
                <a:latin typeface="微軟正黑體" pitchFamily="34" charset="-120"/>
                <a:ea typeface="微軟正黑體" pitchFamily="34" charset="-120"/>
              </a:rPr>
              <a:t>學海案由台科大人力資源辦公室統籌承辦</a:t>
            </a:r>
            <a:endParaRPr lang="en-US" altLang="zh-TW" sz="1400" dirty="0" smtClean="0">
              <a:latin typeface="微軟正黑體" pitchFamily="34" charset="-120"/>
              <a:ea typeface="微軟正黑體" pitchFamily="34" charset="-120"/>
            </a:endParaRPr>
          </a:p>
        </p:txBody>
      </p:sp>
      <p:sp>
        <p:nvSpPr>
          <p:cNvPr id="5131" name="WordArt 69"/>
          <p:cNvSpPr>
            <a:spLocks noChangeArrowheads="1" noChangeShapeType="1" noTextEdit="1"/>
          </p:cNvSpPr>
          <p:nvPr/>
        </p:nvSpPr>
        <p:spPr bwMode="auto">
          <a:xfrm>
            <a:off x="6300192" y="1814513"/>
            <a:ext cx="2005608" cy="350837"/>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rgbClr val="FF6600"/>
                </a:solidFill>
                <a:latin typeface="微軟正黑體" pitchFamily="34" charset="-120"/>
                <a:ea typeface="微軟正黑體" pitchFamily="34" charset="-120"/>
              </a:rPr>
              <a:t>境外實習機構</a:t>
            </a:r>
            <a:endParaRPr lang="ko-KR" altLang="en-US" kern="10" spc="-150" dirty="0">
              <a:ln w="9525">
                <a:noFill/>
                <a:round/>
                <a:headEnd/>
                <a:tailEnd/>
              </a:ln>
              <a:solidFill>
                <a:srgbClr val="FF6600"/>
              </a:solidFill>
              <a:latin typeface="微軟正黑體" pitchFamily="34" charset="-120"/>
              <a:ea typeface="HY헤드라인M"/>
            </a:endParaRPr>
          </a:p>
        </p:txBody>
      </p:sp>
      <p:sp>
        <p:nvSpPr>
          <p:cNvPr id="234566" name="Rectangle 70"/>
          <p:cNvSpPr>
            <a:spLocks noChangeArrowheads="1"/>
          </p:cNvSpPr>
          <p:nvPr/>
        </p:nvSpPr>
        <p:spPr bwMode="auto">
          <a:xfrm>
            <a:off x="5995988" y="2235200"/>
            <a:ext cx="2381250" cy="1083374"/>
          </a:xfrm>
          <a:prstGeom prst="rect">
            <a:avLst/>
          </a:prstGeom>
          <a:noFill/>
          <a:ln w="9525">
            <a:noFill/>
            <a:miter lim="800000"/>
            <a:headEnd/>
            <a:tailEnd/>
          </a:ln>
          <a:effectLst/>
        </p:spPr>
        <p:txBody>
          <a:bodyPr>
            <a:spAutoFit/>
          </a:bodyPr>
          <a:lstStyle/>
          <a:p>
            <a:pPr>
              <a:lnSpc>
                <a:spcPct val="115000"/>
              </a:lnSpc>
              <a:defRPr/>
            </a:pPr>
            <a:r>
              <a:rPr lang="zh-TW" altLang="en-US" sz="1400" dirty="0" smtClean="0">
                <a:latin typeface="微軟正黑體" pitchFamily="34" charset="-120"/>
                <a:ea typeface="微軟正黑體" pitchFamily="34" charset="-120"/>
              </a:rPr>
              <a:t>提供合作意向相關文件、</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r>
              <a:rPr lang="zh-TW" altLang="en-US" sz="1400" dirty="0" smtClean="0">
                <a:latin typeface="微軟正黑體" pitchFamily="34" charset="-120"/>
                <a:ea typeface="微軟正黑體" pitchFamily="34" charset="-120"/>
              </a:rPr>
              <a:t>履行實習約定、提供訓練與督導，安頓生活起居必要協助</a:t>
            </a:r>
          </a:p>
        </p:txBody>
      </p:sp>
      <p:sp>
        <p:nvSpPr>
          <p:cNvPr id="5133" name="WordArt 71"/>
          <p:cNvSpPr>
            <a:spLocks noChangeArrowheads="1" noChangeShapeType="1" noTextEdit="1"/>
          </p:cNvSpPr>
          <p:nvPr/>
        </p:nvSpPr>
        <p:spPr bwMode="auto">
          <a:xfrm>
            <a:off x="809625" y="4105275"/>
            <a:ext cx="1530127" cy="350838"/>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rgbClr val="FF6600"/>
                </a:solidFill>
                <a:latin typeface="微軟正黑體" pitchFamily="34" charset="-120"/>
                <a:ea typeface="微軟正黑體" pitchFamily="34" charset="-120"/>
              </a:rPr>
              <a:t>國際處</a:t>
            </a:r>
            <a:endParaRPr lang="ko-KR" altLang="en-US" kern="10" spc="-150" dirty="0">
              <a:ln w="9525">
                <a:noFill/>
                <a:round/>
                <a:headEnd/>
                <a:tailEnd/>
              </a:ln>
              <a:solidFill>
                <a:srgbClr val="FF6600"/>
              </a:solidFill>
              <a:latin typeface="微軟正黑體" pitchFamily="34" charset="-120"/>
              <a:ea typeface="HY헤드라인M"/>
            </a:endParaRPr>
          </a:p>
        </p:txBody>
      </p:sp>
      <p:sp>
        <p:nvSpPr>
          <p:cNvPr id="234568" name="Rectangle 72"/>
          <p:cNvSpPr>
            <a:spLocks noChangeArrowheads="1"/>
          </p:cNvSpPr>
          <p:nvPr/>
        </p:nvSpPr>
        <p:spPr bwMode="auto">
          <a:xfrm>
            <a:off x="669925" y="4557713"/>
            <a:ext cx="2879725" cy="738664"/>
          </a:xfrm>
          <a:prstGeom prst="rect">
            <a:avLst/>
          </a:prstGeom>
          <a:noFill/>
          <a:ln w="9525">
            <a:noFill/>
            <a:miter lim="800000"/>
            <a:headEnd/>
            <a:tailEnd/>
          </a:ln>
          <a:effectLst/>
        </p:spPr>
        <p:txBody>
          <a:bodyPr>
            <a:spAutoFit/>
          </a:bodyPr>
          <a:lstStyle/>
          <a:p>
            <a:r>
              <a:rPr lang="zh-TW" altLang="en-US" sz="1400" dirty="0" smtClean="0">
                <a:latin typeface="微軟正黑體" pitchFamily="34" charset="-120"/>
                <a:ea typeface="微軟正黑體" pitchFamily="34" charset="-120"/>
              </a:rPr>
              <a:t>推廣與募集申請案、召開築夢審查會議、報部遞案、請款與核發、</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r>
              <a:rPr lang="zh-TW" altLang="en-US" sz="1400" dirty="0" smtClean="0">
                <a:latin typeface="微軟正黑體" pitchFamily="34" charset="-120"/>
                <a:ea typeface="微軟正黑體" pitchFamily="34" charset="-120"/>
              </a:rPr>
              <a:t>控管計畫進度、結案</a:t>
            </a:r>
          </a:p>
        </p:txBody>
      </p:sp>
      <p:sp>
        <p:nvSpPr>
          <p:cNvPr id="234570" name="Rectangle 74"/>
          <p:cNvSpPr>
            <a:spLocks noChangeArrowheads="1"/>
          </p:cNvSpPr>
          <p:nvPr/>
        </p:nvSpPr>
        <p:spPr bwMode="auto">
          <a:xfrm>
            <a:off x="6030913" y="4509120"/>
            <a:ext cx="2346325" cy="1169551"/>
          </a:xfrm>
          <a:prstGeom prst="rect">
            <a:avLst/>
          </a:prstGeom>
          <a:noFill/>
          <a:ln w="9525">
            <a:noFill/>
            <a:miter lim="800000"/>
            <a:headEnd/>
            <a:tailEnd/>
          </a:ln>
          <a:effectLst/>
        </p:spPr>
        <p:txBody>
          <a:bodyPr>
            <a:spAutoFit/>
          </a:bodyPr>
          <a:lstStyle/>
          <a:p>
            <a:r>
              <a:rPr lang="zh-TW" altLang="en-US" sz="1400" dirty="0" smtClean="0">
                <a:latin typeface="微軟正黑體" pitchFamily="34" charset="-120"/>
                <a:ea typeface="微軟正黑體" pitchFamily="34" charset="-120"/>
              </a:rPr>
              <a:t>撰寫計畫案、監督學生實習情況、確保團員權利義務執行，計畫報告</a:t>
            </a:r>
            <a:endParaRPr lang="en-US" altLang="zh-TW" sz="1400" dirty="0" smtClean="0">
              <a:latin typeface="微軟正黑體" pitchFamily="34" charset="-120"/>
              <a:ea typeface="微軟正黑體" pitchFamily="34" charset="-120"/>
            </a:endParaRPr>
          </a:p>
          <a:p>
            <a:endParaRPr lang="en-US" altLang="zh-TW" sz="1400" dirty="0" smtClean="0">
              <a:latin typeface="微軟正黑體" pitchFamily="34" charset="-120"/>
              <a:ea typeface="微軟正黑體" pitchFamily="34" charset="-120"/>
            </a:endParaRPr>
          </a:p>
          <a:p>
            <a:r>
              <a:rPr lang="zh-TW" altLang="en-US" sz="1400" dirty="0" smtClean="0">
                <a:latin typeface="微軟正黑體" pitchFamily="34" charset="-120"/>
                <a:ea typeface="微軟正黑體" pitchFamily="34" charset="-120"/>
              </a:rPr>
              <a:t>可選擇是否參訪實習機構</a:t>
            </a:r>
            <a:endParaRPr lang="en-US" altLang="zh-TW" sz="1400" dirty="0" smtClean="0">
              <a:latin typeface="微軟正黑體" pitchFamily="34" charset="-120"/>
              <a:ea typeface="微軟正黑體" pitchFamily="34" charset="-120"/>
            </a:endParaRPr>
          </a:p>
        </p:txBody>
      </p:sp>
      <p:sp>
        <p:nvSpPr>
          <p:cNvPr id="5137" name="WordArt 75"/>
          <p:cNvSpPr>
            <a:spLocks noChangeArrowheads="1" noChangeShapeType="1" noTextEdit="1"/>
          </p:cNvSpPr>
          <p:nvPr/>
        </p:nvSpPr>
        <p:spPr bwMode="auto">
          <a:xfrm>
            <a:off x="6556375" y="4090988"/>
            <a:ext cx="1751013" cy="350837"/>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rgbClr val="FF6600"/>
                </a:solidFill>
                <a:latin typeface="微軟正黑體" pitchFamily="34" charset="-120"/>
                <a:ea typeface="微軟正黑體" pitchFamily="34" charset="-120"/>
              </a:rPr>
              <a:t>計畫主持人</a:t>
            </a:r>
            <a:endParaRPr lang="ko-KR" altLang="en-US" kern="10" spc="-150" dirty="0">
              <a:ln w="9525">
                <a:noFill/>
                <a:round/>
                <a:headEnd/>
                <a:tailEnd/>
              </a:ln>
              <a:solidFill>
                <a:srgbClr val="FF6600"/>
              </a:solidFill>
              <a:latin typeface="微軟正黑體" pitchFamily="34" charset="-120"/>
              <a:ea typeface="HY헤드라인M"/>
            </a:endParaRPr>
          </a:p>
        </p:txBody>
      </p:sp>
      <p:sp>
        <p:nvSpPr>
          <p:cNvPr id="31" name="Oval 42"/>
          <p:cNvSpPr>
            <a:spLocks noChangeArrowheads="1"/>
          </p:cNvSpPr>
          <p:nvPr/>
        </p:nvSpPr>
        <p:spPr bwMode="auto">
          <a:xfrm>
            <a:off x="3948113" y="3130550"/>
            <a:ext cx="1225550" cy="1225550"/>
          </a:xfrm>
          <a:prstGeom prst="ellipse">
            <a:avLst/>
          </a:prstGeom>
          <a:solidFill>
            <a:srgbClr val="C0C0C0"/>
          </a:solidFill>
          <a:ln w="9525">
            <a:noFill/>
            <a:round/>
            <a:headEnd/>
            <a:tailEnd/>
          </a:ln>
          <a:effectLst/>
        </p:spPr>
        <p:txBody>
          <a:bodyPr wrap="none" anchor="ctr"/>
          <a:lstStyle/>
          <a:p>
            <a:pPr>
              <a:defRPr/>
            </a:pPr>
            <a:endParaRPr lang="ko-KR" altLang="en-US" spc="-150"/>
          </a:p>
        </p:txBody>
      </p:sp>
      <p:sp>
        <p:nvSpPr>
          <p:cNvPr id="32" name="Oval 49"/>
          <p:cNvSpPr>
            <a:spLocks noChangeArrowheads="1"/>
          </p:cNvSpPr>
          <p:nvPr/>
        </p:nvSpPr>
        <p:spPr bwMode="auto">
          <a:xfrm>
            <a:off x="3805238" y="2990850"/>
            <a:ext cx="1497012" cy="1497013"/>
          </a:xfrm>
          <a:prstGeom prst="ellipse">
            <a:avLst/>
          </a:prstGeom>
          <a:gradFill rotWithShape="1">
            <a:gsLst>
              <a:gs pos="0">
                <a:srgbClr val="FF9900"/>
              </a:gs>
              <a:gs pos="100000">
                <a:srgbClr val="FF9900">
                  <a:gamma/>
                  <a:shade val="46275"/>
                  <a:invGamma/>
                </a:srgbClr>
              </a:gs>
            </a:gsLst>
            <a:path path="shape">
              <a:fillToRect l="50000" t="50000" r="50000" b="50000"/>
            </a:path>
          </a:gradFill>
          <a:ln w="15875">
            <a:noFill/>
            <a:round/>
            <a:headEnd/>
            <a:tailEnd/>
          </a:ln>
          <a:effectLst/>
        </p:spPr>
        <p:txBody>
          <a:bodyPr wrap="none" anchor="ctr"/>
          <a:lstStyle/>
          <a:p>
            <a:pPr>
              <a:defRPr/>
            </a:pPr>
            <a:endParaRPr lang="ko-KR" altLang="en-US" spc="-150"/>
          </a:p>
        </p:txBody>
      </p:sp>
      <p:sp>
        <p:nvSpPr>
          <p:cNvPr id="5143" name="WordArt 82"/>
          <p:cNvSpPr>
            <a:spLocks noChangeArrowheads="1" noChangeShapeType="1" noTextEdit="1"/>
          </p:cNvSpPr>
          <p:nvPr/>
        </p:nvSpPr>
        <p:spPr bwMode="auto">
          <a:xfrm>
            <a:off x="4056063" y="3600450"/>
            <a:ext cx="1006475" cy="215900"/>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chemeClr val="bg1"/>
                </a:solidFill>
                <a:latin typeface="Arial Black"/>
              </a:rPr>
              <a:t>學海築夢</a:t>
            </a:r>
            <a:endParaRPr lang="ko-KR" altLang="en-US" kern="10" spc="-150" dirty="0">
              <a:ln w="9525">
                <a:noFill/>
                <a:round/>
                <a:headEnd/>
                <a:tailEnd/>
              </a:ln>
              <a:solidFill>
                <a:schemeClr val="bg1"/>
              </a:solidFill>
              <a:latin typeface="Arial Black"/>
            </a:endParaRPr>
          </a:p>
        </p:txBody>
      </p:sp>
      <p:sp>
        <p:nvSpPr>
          <p:cNvPr id="33" name="圓弧 32"/>
          <p:cNvSpPr/>
          <p:nvPr/>
        </p:nvSpPr>
        <p:spPr bwMode="auto">
          <a:xfrm>
            <a:off x="3476610" y="2662227"/>
            <a:ext cx="2154268" cy="2154268"/>
          </a:xfrm>
          <a:prstGeom prst="arc">
            <a:avLst>
              <a:gd name="adj1" fmla="val 15551135"/>
              <a:gd name="adj2" fmla="val 14445801"/>
            </a:avLst>
          </a:prstGeom>
          <a:noFill/>
          <a:ln w="254000" cap="rnd" cmpd="sng" algn="ctr">
            <a:solidFill>
              <a:srgbClr val="2D529B"/>
            </a:solidFill>
            <a:prstDash val="solid"/>
            <a:miter lim="800000"/>
            <a:headEnd type="triangle" w="sm" len="sm"/>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charset="-127"/>
              <a:ea typeface="굴림" charset="-127"/>
            </a:endParaRPr>
          </a:p>
        </p:txBody>
      </p:sp>
      <p:sp>
        <p:nvSpPr>
          <p:cNvPr id="26"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30"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59532" y="1196752"/>
            <a:ext cx="8208912" cy="2308324"/>
          </a:xfrm>
          <a:prstGeom prst="rect">
            <a:avLst/>
          </a:prstGeom>
          <a:noFill/>
        </p:spPr>
        <p:txBody>
          <a:bodyPr wrap="square" rtlCol="0">
            <a:spAutoFit/>
          </a:bodyPr>
          <a:lstStyle/>
          <a:p>
            <a:pPr lvl="0"/>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一</a:t>
            </a:r>
            <a:r>
              <a:rPr lang="en-US" altLang="zh-TW" dirty="0">
                <a:latin typeface="微軟正黑體" pitchFamily="34" charset="-120"/>
                <a:ea typeface="微軟正黑體" pitchFamily="34" charset="-120"/>
              </a:rPr>
              <a:t>)</a:t>
            </a:r>
            <a:r>
              <a:rPr lang="zh-TW" altLang="en-US" dirty="0" smtClean="0">
                <a:latin typeface="微軟正黑體" panose="020B0604030504040204" pitchFamily="34" charset="-120"/>
                <a:ea typeface="微軟正黑體" panose="020B0604030504040204" pitchFamily="34" charset="-120"/>
              </a:rPr>
              <a:t>學海築夢</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新</a:t>
            </a:r>
            <a:r>
              <a:rPr lang="zh-TW" altLang="zh-TW" dirty="0">
                <a:latin typeface="微軟正黑體" panose="020B0604030504040204" pitchFamily="34" charset="-120"/>
                <a:ea typeface="微軟正黑體" panose="020B0604030504040204" pitchFamily="34" charset="-120"/>
              </a:rPr>
              <a:t>南向學海築夢計畫構想頁</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每一申請案需附一千五百字至二千字摘要，包括赴新南向國家實習機構簡介、效益、向本部申請經費、薦送學校提出配合經費及預計選送學生人數</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a:t>
            </a:r>
          </a:p>
          <a:p>
            <a:pPr lvl="0"/>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二</a:t>
            </a:r>
            <a:r>
              <a:rPr lang="en-US" altLang="zh-TW" dirty="0" smtClean="0">
                <a:latin typeface="微軟正黑體" pitchFamily="34" charset="-120"/>
                <a:ea typeface="微軟正黑體" pitchFamily="34" charset="-120"/>
              </a:rPr>
              <a:t>)</a:t>
            </a:r>
            <a:r>
              <a:rPr lang="zh-TW" altLang="zh-TW" dirty="0" smtClean="0">
                <a:latin typeface="微軟正黑體" panose="020B0604030504040204" pitchFamily="34" charset="-120"/>
                <a:ea typeface="微軟正黑體" panose="020B0604030504040204" pitchFamily="34" charset="-120"/>
              </a:rPr>
              <a:t>國外</a:t>
            </a:r>
            <a:r>
              <a:rPr lang="zh-TW" altLang="zh-TW" dirty="0">
                <a:latin typeface="微軟正黑體" panose="020B0604030504040204" pitchFamily="34" charset="-120"/>
                <a:ea typeface="微軟正黑體" panose="020B0604030504040204" pitchFamily="34" charset="-120"/>
              </a:rPr>
              <a:t>實習機構同意薦送學校選送學生赴該機構實習同意書或合作契約書影本及薦送學校聲明書</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聲明書格式如附表四</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a:t>
            </a:r>
          </a:p>
          <a:p>
            <a:pPr lvl="0"/>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三</a:t>
            </a:r>
            <a:r>
              <a:rPr lang="en-US" altLang="zh-TW" dirty="0" smtClean="0">
                <a:latin typeface="微軟正黑體" pitchFamily="34" charset="-120"/>
                <a:ea typeface="微軟正黑體" pitchFamily="34" charset="-120"/>
              </a:rPr>
              <a:t>)</a:t>
            </a:r>
            <a:r>
              <a:rPr lang="zh-TW" altLang="zh-TW" dirty="0" smtClean="0">
                <a:latin typeface="微軟正黑體" panose="020B0604030504040204" pitchFamily="34" charset="-120"/>
                <a:ea typeface="微軟正黑體" panose="020B0604030504040204" pitchFamily="34" charset="-120"/>
              </a:rPr>
              <a:t>實習</a:t>
            </a:r>
            <a:r>
              <a:rPr lang="zh-TW" altLang="zh-TW" dirty="0">
                <a:latin typeface="微軟正黑體" panose="020B0604030504040204" pitchFamily="34" charset="-120"/>
                <a:ea typeface="微軟正黑體" panose="020B0604030504040204" pitchFamily="34" charset="-120"/>
              </a:rPr>
              <a:t>機構考評輔導學生方式、提供待遇、計畫主持人與該機構合作時間。</a:t>
            </a:r>
          </a:p>
          <a:p>
            <a:endParaRPr lang="en-US" altLang="zh-TW" dirty="0" smtClean="0">
              <a:latin typeface="微軟正黑體" pitchFamily="34" charset="-120"/>
              <a:ea typeface="微軟正黑體" pitchFamily="34" charset="-120"/>
            </a:endParaRPr>
          </a:p>
          <a:p>
            <a:endParaRPr lang="zh-TW" altLang="zh-TW" dirty="0" smtClean="0">
              <a:latin typeface="微軟正黑體" pitchFamily="34" charset="-120"/>
              <a:ea typeface="微軟正黑體" pitchFamily="34" charset="-120"/>
            </a:endParaRPr>
          </a:p>
        </p:txBody>
      </p:sp>
      <p:sp>
        <p:nvSpPr>
          <p:cNvPr id="3" name="WordArt 5" descr="01"/>
          <p:cNvSpPr>
            <a:spLocks noChangeArrowheads="1" noChangeShapeType="1" noTextEdit="1"/>
          </p:cNvSpPr>
          <p:nvPr/>
        </p:nvSpPr>
        <p:spPr bwMode="auto">
          <a:xfrm>
            <a:off x="2987824" y="620688"/>
            <a:ext cx="3096344" cy="296716"/>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計劃書撰寫注意事項</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4"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extLst>
      <p:ext uri="{BB962C8B-B14F-4D97-AF65-F5344CB8AC3E}">
        <p14:creationId xmlns:p14="http://schemas.microsoft.com/office/powerpoint/2010/main" val="842851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59532" y="1196752"/>
            <a:ext cx="8208912" cy="3970318"/>
          </a:xfrm>
          <a:prstGeom prst="rect">
            <a:avLst/>
          </a:prstGeom>
          <a:noFill/>
        </p:spPr>
        <p:txBody>
          <a:bodyPr wrap="square" rtlCol="0">
            <a:spAutoFit/>
          </a:bodyPr>
          <a:lstStyle/>
          <a:p>
            <a:r>
              <a:rPr lang="zh-TW" altLang="zh-TW" dirty="0" smtClean="0">
                <a:latin typeface="微軟正黑體" pitchFamily="34" charset="-120"/>
                <a:ea typeface="微軟正黑體" pitchFamily="34" charset="-120"/>
              </a:rPr>
              <a:t>依照「靜宜大學學海築夢計畫校內甄選要點」，審議申請案，並列出計畫案優先序， 審查面向如下</a:t>
            </a:r>
            <a:r>
              <a:rPr lang="en-US" altLang="zh-TW" dirty="0" smtClean="0">
                <a:latin typeface="微軟正黑體" pitchFamily="34" charset="-120"/>
                <a:ea typeface="微軟正黑體" pitchFamily="34" charset="-120"/>
              </a:rPr>
              <a:t>:</a:t>
            </a:r>
            <a:endParaRPr lang="zh-TW"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一</a:t>
            </a:r>
            <a:r>
              <a:rPr lang="en-US" altLang="zh-TW"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初審</a:t>
            </a:r>
            <a:r>
              <a:rPr lang="zh-TW" altLang="en-US" dirty="0">
                <a:latin typeface="微軟正黑體" pitchFamily="34" charset="-120"/>
                <a:ea typeface="微軟正黑體" pitchFamily="34" charset="-120"/>
              </a:rPr>
              <a:t>： 由審查委員會依照計畫構想</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實習領域與團員本職學能相關性</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、合作機 構（國外實習 機構簡介、合作意向證明、考評及輔導方式、實習待 遇）、學生資格（學業及語言資格、實習預期成效）、歷年成效（</a:t>
            </a:r>
            <a:r>
              <a:rPr lang="zh-TW" altLang="en-US" dirty="0" smtClean="0">
                <a:latin typeface="微軟正黑體" pitchFamily="34" charset="-120"/>
                <a:ea typeface="微軟正黑體" pitchFamily="34" charset="-120"/>
              </a:rPr>
              <a:t>過往執行</a:t>
            </a:r>
            <a:r>
              <a:rPr lang="zh-TW" altLang="en-US" dirty="0">
                <a:latin typeface="微軟正黑體" pitchFamily="34" charset="-120"/>
                <a:ea typeface="微軟正黑體" pitchFamily="34" charset="-120"/>
              </a:rPr>
              <a:t>成效）等面向審議後排定子計畫優先順序</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二</a:t>
            </a:r>
            <a:r>
              <a:rPr lang="en-US" altLang="zh-TW"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複</a:t>
            </a:r>
            <a:r>
              <a:rPr lang="zh-TW" altLang="en-US" b="1" dirty="0">
                <a:latin typeface="微軟正黑體" pitchFamily="34" charset="-120"/>
                <a:ea typeface="微軟正黑體" pitchFamily="34" charset="-120"/>
              </a:rPr>
              <a:t>審</a:t>
            </a:r>
            <a:r>
              <a:rPr lang="zh-TW" altLang="en-US" dirty="0">
                <a:latin typeface="微軟正黑體" pitchFamily="34" charset="-120"/>
                <a:ea typeface="微軟正黑體" pitchFamily="34" charset="-120"/>
              </a:rPr>
              <a:t>：審查委員會依教育部核定總額與初審排定之子計畫優先順序</a:t>
            </a:r>
            <a:r>
              <a:rPr lang="zh-TW" altLang="en-US" dirty="0" smtClean="0">
                <a:latin typeface="微軟正黑體" pitchFamily="34" charset="-120"/>
                <a:ea typeface="微軟正黑體" pitchFamily="34" charset="-120"/>
              </a:rPr>
              <a:t>審議</a:t>
            </a:r>
            <a:r>
              <a:rPr lang="zh-TW" altLang="en-US" dirty="0">
                <a:latin typeface="微軟正黑體" pitchFamily="34" charset="-120"/>
                <a:ea typeface="微軟正黑體" pitchFamily="34" charset="-120"/>
              </a:rPr>
              <a:t>各子計畫經費補助額度。</a:t>
            </a:r>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105</a:t>
            </a:r>
            <a:r>
              <a:rPr lang="zh-TW" altLang="en-US" dirty="0" smtClean="0">
                <a:latin typeface="微軟正黑體" pitchFamily="34" charset="-120"/>
                <a:ea typeface="微軟正黑體" pitchFamily="34" charset="-120"/>
              </a:rPr>
              <a:t>年起，各校需於提交聲明書註明築夢計畫</a:t>
            </a:r>
            <a:r>
              <a:rPr lang="zh-TW" altLang="en-US" b="1" dirty="0" smtClean="0">
                <a:solidFill>
                  <a:srgbClr val="FF0000"/>
                </a:solidFill>
                <a:latin typeface="微軟正黑體" pitchFamily="34" charset="-120"/>
                <a:ea typeface="微軟正黑體" pitchFamily="34" charset="-120"/>
              </a:rPr>
              <a:t>並未透過仲介</a:t>
            </a:r>
            <a:r>
              <a:rPr lang="zh-TW" altLang="en-US" dirty="0" smtClean="0">
                <a:latin typeface="微軟正黑體" pitchFamily="34" charset="-120"/>
                <a:ea typeface="微軟正黑體" pitchFamily="34" charset="-120"/>
              </a:rPr>
              <a:t>，且</a:t>
            </a:r>
            <a:r>
              <a:rPr lang="zh-TW" altLang="en-US" b="1" dirty="0" smtClean="0">
                <a:latin typeface="微軟正黑體" pitchFamily="34" charset="-120"/>
                <a:ea typeface="微軟正黑體" pitchFamily="34" charset="-120"/>
              </a:rPr>
              <a:t>實習待遇</a:t>
            </a:r>
            <a:r>
              <a:rPr lang="zh-TW" altLang="en-US"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時數</a:t>
            </a:r>
            <a:r>
              <a:rPr lang="zh-TW" altLang="en-US"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簽證種類</a:t>
            </a:r>
            <a:r>
              <a:rPr lang="zh-TW" altLang="en-US"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保險範圍</a:t>
            </a:r>
            <a:r>
              <a:rPr lang="zh-TW" altLang="en-US" dirty="0" smtClean="0">
                <a:latin typeface="微軟正黑體" pitchFamily="34" charset="-120"/>
                <a:ea typeface="微軟正黑體" pitchFamily="34" charset="-120"/>
              </a:rPr>
              <a:t>及期間，確實符合當地國實習相關法規及當地國境內實習勞動條件，如有不符，喪失補助資格，並列入明年度行政績效考評。</a:t>
            </a:r>
            <a:endParaRPr lang="zh-TW" altLang="zh-TW" dirty="0" smtClean="0">
              <a:latin typeface="微軟正黑體" pitchFamily="34" charset="-120"/>
              <a:ea typeface="微軟正黑體" pitchFamily="34" charset="-120"/>
            </a:endParaRPr>
          </a:p>
        </p:txBody>
      </p:sp>
      <p:sp>
        <p:nvSpPr>
          <p:cNvPr id="3" name="WordArt 5" descr="01"/>
          <p:cNvSpPr>
            <a:spLocks noChangeArrowheads="1" noChangeShapeType="1" noTextEdit="1"/>
          </p:cNvSpPr>
          <p:nvPr/>
        </p:nvSpPr>
        <p:spPr bwMode="auto">
          <a:xfrm>
            <a:off x="2987824" y="620688"/>
            <a:ext cx="3096344" cy="296716"/>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學海築夢校內甄選之審查面向</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4"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59532" y="1196752"/>
            <a:ext cx="8208912" cy="2031325"/>
          </a:xfrm>
          <a:prstGeom prst="rect">
            <a:avLst/>
          </a:prstGeom>
          <a:noFill/>
        </p:spPr>
        <p:txBody>
          <a:bodyPr wrap="square" rtlCol="0">
            <a:spAutoFit/>
          </a:bodyPr>
          <a:lstStyle/>
          <a:p>
            <a:r>
              <a:rPr lang="zh-TW" altLang="zh-TW" dirty="0">
                <a:latin typeface="微軟正黑體" pitchFamily="34" charset="-120"/>
                <a:ea typeface="微軟正黑體" pitchFamily="34" charset="-120"/>
              </a:rPr>
              <a:t>依照「靜宜</a:t>
            </a:r>
            <a:r>
              <a:rPr lang="zh-TW" altLang="zh-TW" dirty="0" smtClean="0">
                <a:latin typeface="微軟正黑體" pitchFamily="34" charset="-120"/>
                <a:ea typeface="微軟正黑體" pitchFamily="34" charset="-120"/>
              </a:rPr>
              <a:t>大學</a:t>
            </a:r>
            <a:r>
              <a:rPr lang="zh-TW" altLang="en-US" dirty="0" smtClean="0">
                <a:latin typeface="微軟正黑體" pitchFamily="34" charset="-120"/>
                <a:ea typeface="微軟正黑體" pitchFamily="34" charset="-120"/>
              </a:rPr>
              <a:t>新南向</a:t>
            </a:r>
            <a:r>
              <a:rPr lang="zh-TW" altLang="zh-TW" dirty="0" smtClean="0">
                <a:latin typeface="微軟正黑體" pitchFamily="34" charset="-120"/>
                <a:ea typeface="微軟正黑體" pitchFamily="34" charset="-120"/>
              </a:rPr>
              <a:t>學</a:t>
            </a:r>
            <a:r>
              <a:rPr lang="zh-TW" altLang="zh-TW" dirty="0">
                <a:latin typeface="微軟正黑體" pitchFamily="34" charset="-120"/>
                <a:ea typeface="微軟正黑體" pitchFamily="34" charset="-120"/>
              </a:rPr>
              <a:t>海築夢計畫校內甄選要點」，審議申請案，並列出計畫案優先序， 審查面向如下</a:t>
            </a:r>
            <a:r>
              <a:rPr lang="en-US" altLang="zh-TW" dirty="0">
                <a:latin typeface="微軟正黑體" pitchFamily="34" charset="-120"/>
                <a:ea typeface="微軟正黑體" pitchFamily="34" charset="-120"/>
              </a:rPr>
              <a:t>:</a:t>
            </a:r>
            <a:endParaRPr lang="zh-TW"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t>
            </a:r>
            <a:r>
              <a:rPr lang="zh-TW" altLang="en-US" dirty="0">
                <a:latin typeface="微軟正黑體" pitchFamily="34" charset="-120"/>
                <a:ea typeface="微軟正黑體" pitchFamily="34" charset="-120"/>
              </a:rPr>
              <a:t>一</a:t>
            </a:r>
            <a:r>
              <a:rPr lang="en-US" altLang="zh-TW" dirty="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新</a:t>
            </a:r>
            <a:r>
              <a:rPr lang="zh-TW" altLang="en-US" dirty="0">
                <a:latin typeface="微軟正黑體" pitchFamily="34" charset="-120"/>
                <a:ea typeface="微軟正黑體" pitchFamily="34" charset="-120"/>
              </a:rPr>
              <a:t>南向學海築夢計畫構想頁。 </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二</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國外</a:t>
            </a:r>
            <a:r>
              <a:rPr lang="zh-TW" altLang="en-US" dirty="0">
                <a:latin typeface="微軟正黑體" pitchFamily="34" charset="-120"/>
                <a:ea typeface="微軟正黑體" pitchFamily="34" charset="-120"/>
              </a:rPr>
              <a:t>實習機構同意薦送學校選送學生赴該機構實習同意書或合作契約書影本及薦送 學校聲明書。 </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t>
            </a:r>
            <a:r>
              <a:rPr lang="zh-TW" altLang="en-US" dirty="0">
                <a:latin typeface="微軟正黑體" pitchFamily="34" charset="-120"/>
                <a:ea typeface="微軟正黑體" pitchFamily="34" charset="-120"/>
              </a:rPr>
              <a:t>三</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實習機構考評輔導學生方式、提供待遇、計畫主持人與該機構合作時間。</a:t>
            </a:r>
            <a:endParaRPr lang="en-US" altLang="zh-TW" dirty="0">
              <a:latin typeface="微軟正黑體" pitchFamily="34" charset="-120"/>
              <a:ea typeface="微軟正黑體" pitchFamily="34" charset="-120"/>
            </a:endParaRPr>
          </a:p>
        </p:txBody>
      </p:sp>
      <p:sp>
        <p:nvSpPr>
          <p:cNvPr id="3" name="WordArt 5" descr="01"/>
          <p:cNvSpPr>
            <a:spLocks noChangeArrowheads="1" noChangeShapeType="1" noTextEdit="1"/>
          </p:cNvSpPr>
          <p:nvPr/>
        </p:nvSpPr>
        <p:spPr bwMode="auto">
          <a:xfrm>
            <a:off x="2987824" y="620688"/>
            <a:ext cx="3096344" cy="296716"/>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新南向學海築夢甄選之審查面向</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4"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extLst>
      <p:ext uri="{BB962C8B-B14F-4D97-AF65-F5344CB8AC3E}">
        <p14:creationId xmlns:p14="http://schemas.microsoft.com/office/powerpoint/2010/main" val="3640104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descr="01"/>
          <p:cNvSpPr>
            <a:spLocks noChangeArrowheads="1" noChangeShapeType="1" noTextEdit="1"/>
          </p:cNvSpPr>
          <p:nvPr/>
        </p:nvSpPr>
        <p:spPr bwMode="auto">
          <a:xfrm>
            <a:off x="2987824" y="620688"/>
            <a:ext cx="3096344" cy="296716"/>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申請與結案執行注意事項</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3"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4"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文字方塊 4"/>
          <p:cNvSpPr txBox="1"/>
          <p:nvPr/>
        </p:nvSpPr>
        <p:spPr>
          <a:xfrm>
            <a:off x="359532" y="1160748"/>
            <a:ext cx="8208912" cy="2308324"/>
          </a:xfrm>
          <a:prstGeom prst="rect">
            <a:avLst/>
          </a:prstGeom>
          <a:noFill/>
        </p:spPr>
        <p:txBody>
          <a:bodyPr wrap="square" rtlCol="0">
            <a:spAutoFit/>
          </a:bodyPr>
          <a:lstStyle/>
          <a:p>
            <a:r>
              <a:rPr lang="zh-TW" altLang="en-US" dirty="0" smtClean="0">
                <a:latin typeface="微軟正黑體" pitchFamily="34" charset="-120"/>
                <a:ea typeface="微軟正黑體" pitchFamily="34" charset="-120"/>
              </a:rPr>
              <a:t>校內作業時間點</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遞案與審核</a:t>
            </a:r>
            <a:endParaRPr lang="en-US" altLang="zh-TW" dirty="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即日起計畫主持人可來信申請計畫專用帳密</a:t>
            </a:r>
            <a:r>
              <a:rPr lang="en-US" altLang="zh-TW" dirty="0" smtClean="0">
                <a:solidFill>
                  <a:srgbClr val="FF0000"/>
                </a:solidFill>
                <a:latin typeface="微軟正黑體" pitchFamily="34" charset="-120"/>
                <a:ea typeface="微軟正黑體" pitchFamily="34" charset="-120"/>
              </a:rPr>
              <a:t>(</a:t>
            </a:r>
            <a:r>
              <a:rPr lang="zh-TW" altLang="en-US" dirty="0" smtClean="0">
                <a:solidFill>
                  <a:srgbClr val="FF0000"/>
                </a:solidFill>
                <a:latin typeface="微軟正黑體" pitchFamily="34" charset="-120"/>
                <a:ea typeface="微軟正黑體" pitchFamily="34" charset="-120"/>
              </a:rPr>
              <a:t>請及早辦理</a:t>
            </a:r>
            <a:r>
              <a:rPr lang="en-US" altLang="zh-TW" dirty="0" smtClean="0">
                <a:latin typeface="微軟正黑體" pitchFamily="34" charset="-120"/>
                <a:ea typeface="微軟正黑體" pitchFamily="34" charset="-120"/>
              </a:rPr>
              <a:t>)</a:t>
            </a:r>
          </a:p>
          <a:p>
            <a:r>
              <a:rPr lang="en-US" altLang="zh-TW"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110</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日國際處上傳校內甄選簡章</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即日起至</a:t>
            </a:r>
            <a:r>
              <a:rPr lang="en-US" altLang="zh-TW" dirty="0" smtClean="0">
                <a:latin typeface="微軟正黑體" pitchFamily="34" charset="-120"/>
                <a:ea typeface="微軟正黑體" pitchFamily="34" charset="-120"/>
              </a:rPr>
              <a:t>107</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15</a:t>
            </a:r>
            <a:r>
              <a:rPr lang="zh-TW" altLang="en-US" dirty="0" smtClean="0">
                <a:latin typeface="微軟正黑體" pitchFamily="34" charset="-120"/>
                <a:ea typeface="微軟正黑體" pitchFamily="34" charset="-120"/>
              </a:rPr>
              <a:t>日前進行計劃案收件</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110</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24</a:t>
            </a:r>
            <a:r>
              <a:rPr lang="zh-TW" altLang="en-US" dirty="0" smtClean="0">
                <a:latin typeface="微軟正黑體" pitchFamily="34" charset="-120"/>
                <a:ea typeface="微軟正黑體" pitchFamily="34" charset="-120"/>
              </a:rPr>
              <a:t>日</a:t>
            </a:r>
            <a:r>
              <a:rPr lang="zh-TW" altLang="en-US" dirty="0" smtClean="0">
                <a:latin typeface="微軟正黑體" pitchFamily="34" charset="-120"/>
                <a:ea typeface="微軟正黑體" pitchFamily="34" charset="-120"/>
              </a:rPr>
              <a:t>舉行學海審查會議決定補助優先序及補助金額原則，</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zh-TW" altLang="en-US" dirty="0" smtClean="0">
                <a:latin typeface="微軟正黑體" pitchFamily="34" charset="-120"/>
                <a:ea typeface="微軟正黑體" pitchFamily="34" charset="-120"/>
              </a:rPr>
              <a:t>隨後遞案教育部，</a:t>
            </a:r>
            <a:r>
              <a:rPr lang="en-US" altLang="zh-TW"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月</a:t>
            </a:r>
            <a:r>
              <a:rPr lang="zh-TW" altLang="en-US" dirty="0">
                <a:latin typeface="微軟正黑體" pitchFamily="34" charset="-120"/>
                <a:ea typeface="微軟正黑體" pitchFamily="34" charset="-120"/>
              </a:rPr>
              <a:t>底</a:t>
            </a:r>
            <a:r>
              <a:rPr lang="zh-TW" altLang="en-US" dirty="0" smtClean="0">
                <a:latin typeface="微軟正黑體" pitchFamily="34" charset="-120"/>
                <a:ea typeface="微軟正黑體" pitchFamily="34" charset="-120"/>
              </a:rPr>
              <a:t>教育部核撥經費，校內再度召開學海審查會議議定補助內容，公告補助團別及金額，並開放請款作業。</a:t>
            </a:r>
            <a:endParaRPr lang="en-US" altLang="zh-TW" dirty="0" smtClean="0">
              <a:latin typeface="微軟正黑體" pitchFamily="34" charset="-120"/>
              <a:ea typeface="微軟正黑體" pitchFamily="34" charset="-120"/>
            </a:endParaRPr>
          </a:p>
        </p:txBody>
      </p:sp>
      <p:graphicFrame>
        <p:nvGraphicFramePr>
          <p:cNvPr id="6" name="資料庫圖表 5"/>
          <p:cNvGraphicFramePr/>
          <p:nvPr>
            <p:extLst>
              <p:ext uri="{D42A27DB-BD31-4B8C-83A1-F6EECF244321}">
                <p14:modId xmlns:p14="http://schemas.microsoft.com/office/powerpoint/2010/main" val="3784745216"/>
              </p:ext>
            </p:extLst>
          </p:nvPr>
        </p:nvGraphicFramePr>
        <p:xfrm>
          <a:off x="755575" y="3659690"/>
          <a:ext cx="7688357" cy="2649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descr="01"/>
          <p:cNvSpPr>
            <a:spLocks noChangeArrowheads="1" noChangeShapeType="1" noTextEdit="1"/>
          </p:cNvSpPr>
          <p:nvPr/>
        </p:nvSpPr>
        <p:spPr bwMode="auto">
          <a:xfrm>
            <a:off x="2987824" y="620688"/>
            <a:ext cx="3096344" cy="296716"/>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請</a:t>
            </a: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款</a:t>
            </a: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與結案執行注意事項</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3"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4"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文字方塊 4"/>
          <p:cNvSpPr txBox="1"/>
          <p:nvPr/>
        </p:nvSpPr>
        <p:spPr>
          <a:xfrm>
            <a:off x="359532" y="1088740"/>
            <a:ext cx="8208912" cy="3693319"/>
          </a:xfrm>
          <a:prstGeom prst="rect">
            <a:avLst/>
          </a:prstGeom>
          <a:noFill/>
        </p:spPr>
        <p:txBody>
          <a:bodyPr wrap="square" rtlCol="0">
            <a:spAutoFit/>
          </a:bodyPr>
          <a:lstStyle/>
          <a:p>
            <a:r>
              <a:rPr lang="zh-TW" altLang="en-US" dirty="0" smtClean="0">
                <a:latin typeface="微軟正黑體" pitchFamily="34" charset="-120"/>
                <a:ea typeface="微軟正黑體" pitchFamily="34" charset="-120"/>
              </a:rPr>
              <a:t>行</a:t>
            </a:r>
            <a:r>
              <a:rPr lang="zh-TW" altLang="en-US" dirty="0">
                <a:latin typeface="微軟正黑體" pitchFamily="34" charset="-120"/>
                <a:ea typeface="微軟正黑體" pitchFamily="34" charset="-120"/>
              </a:rPr>
              <a:t>前</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*行前需簽訂行政契約書</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敬請留存各團行前說明場合照片</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*計畫主持人行</a:t>
            </a:r>
            <a:r>
              <a:rPr lang="zh-TW" altLang="en-US" dirty="0">
                <a:solidFill>
                  <a:srgbClr val="FF0000"/>
                </a:solidFill>
                <a:latin typeface="微軟正黑體" pitchFamily="34" charset="-120"/>
                <a:ea typeface="微軟正黑體" pitchFamily="34" charset="-120"/>
              </a:rPr>
              <a:t>前兩星期</a:t>
            </a:r>
            <a:r>
              <a:rPr lang="zh-TW" altLang="en-US" dirty="0">
                <a:latin typeface="微軟正黑體" pitchFamily="34" charset="-120"/>
                <a:ea typeface="微軟正黑體" pitchFamily="34" charset="-120"/>
              </a:rPr>
              <a:t>需確實於教育部資訊網登錄團員資料。</a:t>
            </a:r>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經費申請</a:t>
            </a:r>
            <a:endParaRPr lang="en-US" altLang="zh-TW" dirty="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領據</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提交機票代收轉付收據或</a:t>
            </a:r>
            <a:r>
              <a:rPr lang="zh-TW" altLang="en-US" dirty="0">
                <a:latin typeface="微軟正黑體" pitchFamily="34" charset="-120"/>
                <a:ea typeface="微軟正黑體" pitchFamily="34" charset="-120"/>
              </a:rPr>
              <a:t>線</a:t>
            </a:r>
            <a:r>
              <a:rPr lang="zh-TW" altLang="en-US" dirty="0" smtClean="0">
                <a:latin typeface="微軟正黑體" pitchFamily="34" charset="-120"/>
                <a:ea typeface="微軟正黑體" pitchFamily="34" charset="-120"/>
              </a:rPr>
              <a:t>上付款</a:t>
            </a:r>
            <a:r>
              <a:rPr lang="zh-TW" altLang="en-US" dirty="0">
                <a:latin typeface="微軟正黑體" pitchFamily="34" charset="-120"/>
                <a:ea typeface="微軟正黑體" pitchFamily="34" charset="-120"/>
              </a:rPr>
              <a:t>證明</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3</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機票航班資訊</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完整資訊</a:t>
            </a:r>
            <a:r>
              <a:rPr lang="en-US" altLang="zh-TW" dirty="0" smtClean="0">
                <a:latin typeface="微軟正黑體" pitchFamily="34" charset="-120"/>
                <a:ea typeface="微軟正黑體" pitchFamily="34" charset="-120"/>
              </a:rPr>
              <a:t>)</a:t>
            </a:r>
          </a:p>
          <a:p>
            <a:r>
              <a:rPr lang="en-US" altLang="zh-TW" dirty="0">
                <a:latin typeface="微軟正黑體" pitchFamily="34" charset="-120"/>
                <a:ea typeface="微軟正黑體" pitchFamily="34" charset="-120"/>
              </a:rPr>
              <a:t>4</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郵局存簿封面影片寫上身分證字號，經費將透過郵局撥款至團員指定帳戶。</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結案，請務必使用郵局帳</a:t>
            </a:r>
            <a:r>
              <a:rPr lang="zh-TW" altLang="en-US" dirty="0">
                <a:latin typeface="微軟正黑體" pitchFamily="34" charset="-120"/>
                <a:ea typeface="微軟正黑體" pitchFamily="34" charset="-120"/>
              </a:rPr>
              <a:t>戶</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行政契約書</a:t>
            </a:r>
            <a:endParaRPr lang="en-US" altLang="zh-TW" dirty="0" smtClean="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配合款於結案獲獎人結案義務完成後才會撥款，請於完成後主動通知承辦人。</a:t>
            </a:r>
            <a:endParaRPr lang="en-US" altLang="zh-TW"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2670372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descr="01"/>
          <p:cNvSpPr>
            <a:spLocks noChangeArrowheads="1" noChangeShapeType="1" noTextEdit="1"/>
          </p:cNvSpPr>
          <p:nvPr/>
        </p:nvSpPr>
        <p:spPr bwMode="auto">
          <a:xfrm>
            <a:off x="2987824" y="620688"/>
            <a:ext cx="3096344" cy="296716"/>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請</a:t>
            </a: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款</a:t>
            </a: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與結案執行注意事項</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3"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4"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文字方塊 4"/>
          <p:cNvSpPr txBox="1"/>
          <p:nvPr/>
        </p:nvSpPr>
        <p:spPr>
          <a:xfrm>
            <a:off x="359532" y="1088740"/>
            <a:ext cx="8208912" cy="2862322"/>
          </a:xfrm>
          <a:prstGeom prst="rect">
            <a:avLst/>
          </a:prstGeom>
          <a:noFill/>
        </p:spPr>
        <p:txBody>
          <a:bodyPr wrap="square" rtlCol="0">
            <a:spAutoFit/>
          </a:bodyPr>
          <a:lstStyle/>
          <a:p>
            <a:r>
              <a:rPr lang="zh-TW" altLang="en-US" dirty="0" smtClean="0">
                <a:latin typeface="微軟正黑體" pitchFamily="34" charset="-120"/>
                <a:ea typeface="微軟正黑體" pitchFamily="34" charset="-120"/>
              </a:rPr>
              <a:t>*經費結案核銷</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提交機票票根</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返國後補</a:t>
            </a:r>
            <a:r>
              <a:rPr lang="en-US" altLang="zh-TW" dirty="0" smtClean="0">
                <a:latin typeface="微軟正黑體" pitchFamily="34" charset="-120"/>
                <a:ea typeface="微軟正黑體" pitchFamily="34" charset="-120"/>
              </a:rPr>
              <a:t>)</a:t>
            </a:r>
          </a:p>
          <a:p>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學生端</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上教育部系統完成問卷與上傳心得一千字、含影片連結</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請上傳永久有效雲端連結</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、照片四張。</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計畫主持人</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上教育部系統完成計畫成果報告書。</a:t>
            </a: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a:t>
            </a:r>
            <a:r>
              <a:rPr lang="zh-TW" altLang="zh-TW" dirty="0" smtClean="0">
                <a:solidFill>
                  <a:srgbClr val="FF0000"/>
                </a:solidFill>
                <a:latin typeface="微軟正黑體" pitchFamily="34" charset="-120"/>
                <a:ea typeface="微軟正黑體" pitchFamily="34" charset="-120"/>
              </a:rPr>
              <a:t>各</a:t>
            </a:r>
            <a:r>
              <a:rPr lang="zh-TW" altLang="zh-TW" dirty="0">
                <a:solidFill>
                  <a:srgbClr val="FF0000"/>
                </a:solidFill>
                <a:latin typeface="微軟正黑體" pitchFamily="34" charset="-120"/>
                <a:ea typeface="微軟正黑體" pitchFamily="34" charset="-120"/>
              </a:rPr>
              <a:t>選送生及計畫主持人於出國研修</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實習</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計畫期程結束後二星期內，上傳問卷調查表及一千字以內中文</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英文心得</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成果</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報告</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格式</a:t>
            </a:r>
            <a:r>
              <a:rPr lang="zh-TW" altLang="zh-TW" dirty="0" smtClean="0">
                <a:solidFill>
                  <a:srgbClr val="FF0000"/>
                </a:solidFill>
                <a:latin typeface="微軟正黑體" pitchFamily="34" charset="-120"/>
                <a:ea typeface="微軟正黑體" pitchFamily="34" charset="-120"/>
              </a:rPr>
              <a:t>如附表</a:t>
            </a:r>
            <a:r>
              <a:rPr lang="zh-TW" altLang="zh-TW" dirty="0">
                <a:solidFill>
                  <a:srgbClr val="FF0000"/>
                </a:solidFill>
                <a:latin typeface="微軟正黑體" pitchFamily="34" charset="-120"/>
                <a:ea typeface="微軟正黑體" pitchFamily="34" charset="-120"/>
              </a:rPr>
              <a:t>二及附表三</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，並得繳交經國外研修</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實習</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機構同意之研修</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實習</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經驗分享短片至本計畫資訊網</a:t>
            </a:r>
            <a:r>
              <a:rPr lang="en-US" altLang="zh-TW" dirty="0">
                <a:solidFill>
                  <a:srgbClr val="FF0000"/>
                </a:solidFill>
                <a:latin typeface="微軟正黑體" pitchFamily="34" charset="-120"/>
                <a:ea typeface="微軟正黑體" pitchFamily="34" charset="-120"/>
              </a:rPr>
              <a:t>(</a:t>
            </a:r>
            <a:r>
              <a:rPr lang="zh-TW" altLang="zh-TW" dirty="0">
                <a:solidFill>
                  <a:srgbClr val="FF0000"/>
                </a:solidFill>
                <a:latin typeface="微軟正黑體" pitchFamily="34" charset="-120"/>
                <a:ea typeface="微軟正黑體" pitchFamily="34" charset="-120"/>
              </a:rPr>
              <a:t>每篇心得需有照片四張以上，短片以三分鐘為原則），未傳送完成者，不得辦理結案</a:t>
            </a:r>
            <a:r>
              <a:rPr lang="zh-TW"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val="400819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descr="01"/>
          <p:cNvSpPr>
            <a:spLocks noChangeArrowheads="1" noChangeShapeType="1" noTextEdit="1"/>
          </p:cNvSpPr>
          <p:nvPr/>
        </p:nvSpPr>
        <p:spPr bwMode="auto">
          <a:xfrm>
            <a:off x="3348087" y="630240"/>
            <a:ext cx="2124013" cy="323851"/>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簡章與心得雲端下載</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4"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772" y="1736812"/>
            <a:ext cx="3780420" cy="3780420"/>
          </a:xfrm>
          <a:prstGeom prst="rect">
            <a:avLst/>
          </a:prstGeom>
        </p:spPr>
      </p:pic>
    </p:spTree>
    <p:extLst>
      <p:ext uri="{BB962C8B-B14F-4D97-AF65-F5344CB8AC3E}">
        <p14:creationId xmlns:p14="http://schemas.microsoft.com/office/powerpoint/2010/main" val="460501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descr="01"/>
          <p:cNvSpPr>
            <a:spLocks noChangeArrowheads="1" noChangeShapeType="1" noTextEdit="1"/>
          </p:cNvSpPr>
          <p:nvPr/>
        </p:nvSpPr>
        <p:spPr bwMode="auto">
          <a:xfrm>
            <a:off x="3311860" y="629430"/>
            <a:ext cx="2016224" cy="296716"/>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rPr>
              <a:t>常見問題</a:t>
            </a:r>
            <a:r>
              <a:rPr lang="en-US" altLang="zh-TW"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rPr>
              <a:t>Q &amp; A</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3"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4"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文字方塊 4"/>
          <p:cNvSpPr txBox="1"/>
          <p:nvPr/>
        </p:nvSpPr>
        <p:spPr>
          <a:xfrm>
            <a:off x="359532" y="1088740"/>
            <a:ext cx="8208912" cy="3970318"/>
          </a:xfrm>
          <a:prstGeom prst="rect">
            <a:avLst/>
          </a:prstGeom>
          <a:noFill/>
        </p:spPr>
        <p:txBody>
          <a:bodyPr wrap="square" rtlCol="0">
            <a:spAutoFit/>
          </a:bodyPr>
          <a:lstStyle/>
          <a:p>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應屆畢業生可以申請嗎</a:t>
            </a:r>
            <a:r>
              <a:rPr lang="en-US" altLang="zh-TW" dirty="0" smtClean="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實習期間應全部或部分保有跨到學籍，目前教育部尚未規範一定要全時間保持學籍。</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沒有拿獎學金可不可以報實習團</a:t>
            </a:r>
            <a:r>
              <a:rPr lang="en-US" altLang="zh-TW"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可以，獎學金跟實習是切開的概念。但一定要修讀學校的實習課程。</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簽證該怎麼處理</a:t>
            </a:r>
            <a:r>
              <a:rPr lang="en-US" altLang="zh-TW"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請依照當地規定辦理。</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工作期間有不可抗力因素需中止怎麼處理</a:t>
            </a:r>
            <a:r>
              <a:rPr lang="en-US" altLang="zh-TW"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實習需要跟廠商簽約，也關乎校譽，請拿出最大的誠信原則排除個人因素，如仍需中止，未達規定天數或廠商認定未完成實習者，金額需全額退還</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更</a:t>
            </a:r>
            <a:r>
              <a:rPr lang="zh-TW" altLang="en-US" dirty="0">
                <a:latin typeface="微軟正黑體" pitchFamily="34" charset="-120"/>
                <a:ea typeface="微軟正黑體" pitchFamily="34" charset="-120"/>
              </a:rPr>
              <a:t>多常見</a:t>
            </a:r>
            <a:r>
              <a:rPr lang="zh-TW" altLang="en-US" dirty="0" smtClean="0">
                <a:latin typeface="微軟正黑體" pitchFamily="34" charset="-120"/>
                <a:ea typeface="微軟正黑體" pitchFamily="34" charset="-120"/>
              </a:rPr>
              <a:t>問題請見學海計畫網站</a:t>
            </a:r>
            <a:endParaRPr lang="en-US" altLang="zh-TW" dirty="0" smtClean="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https://www.studyabroad.moe.gov.tw/new/index/faq</a:t>
            </a:r>
            <a:endParaRPr lang="en-US" altLang="zh-TW" dirty="0" smtClean="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val="1470052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6"/>
          <p:cNvGrpSpPr>
            <a:grpSpLocks/>
          </p:cNvGrpSpPr>
          <p:nvPr/>
        </p:nvGrpSpPr>
        <p:grpSpPr bwMode="auto">
          <a:xfrm>
            <a:off x="1619250" y="1773238"/>
            <a:ext cx="5905500" cy="2700337"/>
            <a:chOff x="1088" y="300"/>
            <a:chExt cx="3720" cy="1701"/>
          </a:xfrm>
        </p:grpSpPr>
        <p:sp>
          <p:nvSpPr>
            <p:cNvPr id="13323" name="WordArt 84"/>
            <p:cNvSpPr>
              <a:spLocks noChangeArrowheads="1" noChangeShapeType="1" noTextEdit="1"/>
            </p:cNvSpPr>
            <p:nvPr/>
          </p:nvSpPr>
          <p:spPr bwMode="auto">
            <a:xfrm>
              <a:off x="1088" y="300"/>
              <a:ext cx="3720" cy="816"/>
            </a:xfrm>
            <a:prstGeom prst="rect">
              <a:avLst/>
            </a:prstGeom>
          </p:spPr>
          <p:txBody>
            <a:bodyPr wrap="none" fromWordArt="1">
              <a:prstTxWarp prst="textPlain">
                <a:avLst>
                  <a:gd name="adj" fmla="val 50000"/>
                </a:avLst>
              </a:prstTxWarp>
            </a:bodyPr>
            <a:lstStyle/>
            <a:p>
              <a:pPr algn="ctr"/>
              <a:r>
                <a:rPr lang="en-US" altLang="ko-KR" b="1" kern="10" dirty="0">
                  <a:ln w="9525">
                    <a:noFill/>
                    <a:round/>
                    <a:headEnd/>
                    <a:tailEnd/>
                  </a:ln>
                  <a:solidFill>
                    <a:schemeClr val="tx1">
                      <a:alpha val="10196"/>
                    </a:schemeClr>
                  </a:solidFill>
                  <a:latin typeface="Times New Roman"/>
                  <a:cs typeface="Times New Roman"/>
                </a:rPr>
                <a:t>THANK</a:t>
              </a:r>
              <a:endParaRPr lang="ko-KR" altLang="en-US" b="1" kern="10" dirty="0">
                <a:ln w="9525">
                  <a:noFill/>
                  <a:round/>
                  <a:headEnd/>
                  <a:tailEnd/>
                </a:ln>
                <a:solidFill>
                  <a:schemeClr val="tx1">
                    <a:alpha val="10196"/>
                  </a:schemeClr>
                </a:solidFill>
                <a:latin typeface="Times New Roman"/>
                <a:cs typeface="Times New Roman"/>
              </a:endParaRPr>
            </a:p>
          </p:txBody>
        </p:sp>
        <p:sp>
          <p:nvSpPr>
            <p:cNvPr id="13324" name="WordArt 85"/>
            <p:cNvSpPr>
              <a:spLocks noChangeArrowheads="1" noChangeShapeType="1" noTextEdit="1"/>
            </p:cNvSpPr>
            <p:nvPr/>
          </p:nvSpPr>
          <p:spPr bwMode="auto">
            <a:xfrm>
              <a:off x="1814" y="1185"/>
              <a:ext cx="2268" cy="816"/>
            </a:xfrm>
            <a:prstGeom prst="rect">
              <a:avLst/>
            </a:prstGeom>
          </p:spPr>
          <p:txBody>
            <a:bodyPr wrap="none" fromWordArt="1">
              <a:prstTxWarp prst="textPlain">
                <a:avLst>
                  <a:gd name="adj" fmla="val 50000"/>
                </a:avLst>
              </a:prstTxWarp>
            </a:bodyPr>
            <a:lstStyle/>
            <a:p>
              <a:pPr algn="ctr"/>
              <a:r>
                <a:rPr lang="en-US" altLang="ko-KR" b="1" kern="10" dirty="0">
                  <a:ln w="9525">
                    <a:noFill/>
                    <a:round/>
                    <a:headEnd/>
                    <a:tailEnd/>
                  </a:ln>
                  <a:solidFill>
                    <a:schemeClr val="tx1">
                      <a:alpha val="10196"/>
                    </a:schemeClr>
                  </a:solidFill>
                  <a:latin typeface="Times New Roman"/>
                  <a:cs typeface="Times New Roman"/>
                </a:rPr>
                <a:t>YOU</a:t>
              </a:r>
              <a:endParaRPr lang="ko-KR" altLang="en-US" b="1" kern="10">
                <a:ln w="9525">
                  <a:noFill/>
                  <a:round/>
                  <a:headEnd/>
                  <a:tailEnd/>
                </a:ln>
                <a:solidFill>
                  <a:schemeClr val="tx1">
                    <a:alpha val="10196"/>
                  </a:schemeClr>
                </a:solidFill>
                <a:latin typeface="Times New Roman"/>
                <a:cs typeface="Times New Roman"/>
              </a:endParaRPr>
            </a:p>
          </p:txBody>
        </p:sp>
      </p:grpSp>
      <p:sp>
        <p:nvSpPr>
          <p:cNvPr id="91138" name="Rectangle 2"/>
          <p:cNvSpPr>
            <a:spLocks noChangeArrowheads="1"/>
          </p:cNvSpPr>
          <p:nvPr/>
        </p:nvSpPr>
        <p:spPr bwMode="auto">
          <a:xfrm>
            <a:off x="0" y="5656263"/>
            <a:ext cx="9144000" cy="1201737"/>
          </a:xfrm>
          <a:prstGeom prst="rect">
            <a:avLst/>
          </a:prstGeom>
          <a:solidFill>
            <a:srgbClr val="2E73A2"/>
          </a:solidFill>
          <a:ln w="9525" algn="ctr">
            <a:noFill/>
            <a:miter lim="800000"/>
            <a:headEnd/>
            <a:tailEnd/>
          </a:ln>
          <a:effectLst/>
        </p:spPr>
        <p:txBody>
          <a:bodyPr wrap="none" anchor="ctr"/>
          <a:lstStyle/>
          <a:p>
            <a:pPr>
              <a:defRPr/>
            </a:pPr>
            <a:endParaRPr lang="ko-KR" altLang="en-US" spc="-150"/>
          </a:p>
        </p:txBody>
      </p:sp>
      <p:sp>
        <p:nvSpPr>
          <p:cNvPr id="13316" name="WordArt 11" descr="01"/>
          <p:cNvSpPr>
            <a:spLocks noChangeArrowheads="1" noChangeShapeType="1" noTextEdit="1"/>
          </p:cNvSpPr>
          <p:nvPr/>
        </p:nvSpPr>
        <p:spPr bwMode="auto">
          <a:xfrm>
            <a:off x="3024188" y="2384425"/>
            <a:ext cx="3095625" cy="649288"/>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rPr>
              <a:t>謝謝聆聽，敬請指教</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13317" name="WordArt 13"/>
          <p:cNvSpPr>
            <a:spLocks noChangeArrowheads="1" noChangeShapeType="1" noTextEdit="1"/>
          </p:cNvSpPr>
          <p:nvPr/>
        </p:nvSpPr>
        <p:spPr bwMode="auto">
          <a:xfrm>
            <a:off x="3311525" y="3211513"/>
            <a:ext cx="2520950" cy="217487"/>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微軟正黑體" pitchFamily="34" charset="-120"/>
              </a:rPr>
              <a:t>國際暨兩岸事務處</a:t>
            </a:r>
            <a:endParaRPr lang="ko-KR" altLang="en-US"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HY헤드라인M"/>
            </a:endParaRPr>
          </a:p>
        </p:txBody>
      </p:sp>
      <p:pic>
        <p:nvPicPr>
          <p:cNvPr id="13318" name="Picture 95" descr="Untitled-1"/>
          <p:cNvPicPr>
            <a:picLocks noChangeAspect="1" noChangeArrowheads="1"/>
          </p:cNvPicPr>
          <p:nvPr/>
        </p:nvPicPr>
        <p:blipFill>
          <a:blip r:embed="rId3" cstate="print"/>
          <a:srcRect/>
          <a:stretch>
            <a:fillRect/>
          </a:stretch>
        </p:blipFill>
        <p:spPr bwMode="auto">
          <a:xfrm>
            <a:off x="4248150" y="4232275"/>
            <a:ext cx="4895850" cy="1428750"/>
          </a:xfrm>
          <a:prstGeom prst="rect">
            <a:avLst/>
          </a:prstGeom>
          <a:noFill/>
          <a:ln w="9525">
            <a:noFill/>
            <a:miter lim="800000"/>
            <a:headEnd/>
            <a:tailEnd/>
          </a:ln>
        </p:spPr>
      </p:pic>
      <p:pic>
        <p:nvPicPr>
          <p:cNvPr id="13319" name="Picture 96" descr="Untitled-1"/>
          <p:cNvPicPr>
            <a:picLocks noChangeAspect="1" noChangeArrowheads="1"/>
          </p:cNvPicPr>
          <p:nvPr/>
        </p:nvPicPr>
        <p:blipFill>
          <a:blip r:embed="rId4" cstate="print"/>
          <a:srcRect/>
          <a:stretch>
            <a:fillRect/>
          </a:stretch>
        </p:blipFill>
        <p:spPr bwMode="auto">
          <a:xfrm>
            <a:off x="4248150" y="5661025"/>
            <a:ext cx="489585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757695201"/>
              </p:ext>
            </p:extLst>
          </p:nvPr>
        </p:nvGraphicFramePr>
        <p:xfrm>
          <a:off x="143508" y="1093714"/>
          <a:ext cx="8820980" cy="5107595"/>
        </p:xfrm>
        <a:graphic>
          <a:graphicData uri="http://schemas.openxmlformats.org/drawingml/2006/table">
            <a:tbl>
              <a:tblPr/>
              <a:tblGrid>
                <a:gridCol w="4410490">
                  <a:extLst>
                    <a:ext uri="{9D8B030D-6E8A-4147-A177-3AD203B41FA5}">
                      <a16:colId xmlns:a16="http://schemas.microsoft.com/office/drawing/2014/main" val="233402848"/>
                    </a:ext>
                  </a:extLst>
                </a:gridCol>
                <a:gridCol w="4410490">
                  <a:extLst>
                    <a:ext uri="{9D8B030D-6E8A-4147-A177-3AD203B41FA5}">
                      <a16:colId xmlns:a16="http://schemas.microsoft.com/office/drawing/2014/main" val="276018653"/>
                    </a:ext>
                  </a:extLst>
                </a:gridCol>
              </a:tblGrid>
              <a:tr h="401635">
                <a:tc>
                  <a:txBody>
                    <a:bodyPr/>
                    <a:lstStyle/>
                    <a:p>
                      <a:pPr algn="ctr"/>
                      <a:r>
                        <a:rPr lang="zh-TW" altLang="en-US" sz="800" dirty="0">
                          <a:solidFill>
                            <a:srgbClr val="484C58"/>
                          </a:solidFill>
                          <a:effectLst/>
                          <a:latin typeface="微軟正黑體" panose="020B0604030504040204" pitchFamily="34" charset="-120"/>
                          <a:ea typeface="微軟正黑體" panose="020B0604030504040204" pitchFamily="34" charset="-120"/>
                        </a:rPr>
                        <a:t>時程</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solidFill>
                      <a:srgbClr val="EAEDF1"/>
                    </a:solidFill>
                  </a:tcPr>
                </a:tc>
                <a:tc>
                  <a:txBody>
                    <a:bodyPr/>
                    <a:lstStyle/>
                    <a:p>
                      <a:pPr algn="ctr"/>
                      <a:r>
                        <a:rPr lang="zh-TW" altLang="en-US" sz="800">
                          <a:solidFill>
                            <a:srgbClr val="484C58"/>
                          </a:solidFill>
                          <a:effectLst/>
                          <a:latin typeface="微軟正黑體" panose="020B0604030504040204" pitchFamily="34" charset="-120"/>
                          <a:ea typeface="微軟正黑體" panose="020B0604030504040204" pitchFamily="34" charset="-120"/>
                        </a:rPr>
                        <a:t>要項</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solidFill>
                      <a:srgbClr val="EAEDF1"/>
                    </a:solidFill>
                  </a:tcPr>
                </a:tc>
                <a:extLst>
                  <a:ext uri="{0D108BD9-81ED-4DB2-BD59-A6C34878D82A}">
                    <a16:rowId xmlns:a16="http://schemas.microsoft.com/office/drawing/2014/main" val="1981316773"/>
                  </a:ext>
                </a:extLst>
              </a:tr>
              <a:tr h="401635">
                <a:tc>
                  <a:txBody>
                    <a:bodyPr/>
                    <a:lstStyle/>
                    <a:p>
                      <a:r>
                        <a:rPr lang="en-US" altLang="zh-TW" sz="1200" dirty="0" smtClean="0">
                          <a:solidFill>
                            <a:srgbClr val="484C58"/>
                          </a:solidFill>
                          <a:effectLst/>
                          <a:latin typeface="微軟正黑體" panose="020B0604030504040204" pitchFamily="34" charset="-120"/>
                          <a:ea typeface="微軟正黑體" panose="020B0604030504040204" pitchFamily="34" charset="-120"/>
                        </a:rPr>
                        <a:t>110</a:t>
                      </a:r>
                      <a:r>
                        <a:rPr lang="zh-TW" altLang="en-US" sz="1200" dirty="0" smtClean="0">
                          <a:solidFill>
                            <a:srgbClr val="484C58"/>
                          </a:solidFill>
                          <a:effectLst/>
                          <a:latin typeface="微軟正黑體" panose="020B0604030504040204" pitchFamily="34" charset="-120"/>
                          <a:ea typeface="微軟正黑體" panose="020B0604030504040204" pitchFamily="34" charset="-120"/>
                        </a:rPr>
                        <a:t>年</a:t>
                      </a:r>
                      <a:r>
                        <a:rPr lang="en-US" altLang="zh-TW" sz="1200" dirty="0">
                          <a:solidFill>
                            <a:srgbClr val="484C58"/>
                          </a:solidFill>
                          <a:effectLst/>
                          <a:latin typeface="微軟正黑體" panose="020B0604030504040204" pitchFamily="34" charset="-120"/>
                          <a:ea typeface="微軟正黑體" panose="020B0604030504040204" pitchFamily="34" charset="-120"/>
                        </a:rPr>
                        <a:t>1</a:t>
                      </a:r>
                      <a:r>
                        <a:rPr lang="zh-TW" altLang="en-US" sz="1200" dirty="0">
                          <a:solidFill>
                            <a:srgbClr val="484C58"/>
                          </a:solidFill>
                          <a:effectLst/>
                          <a:latin typeface="微軟正黑體" panose="020B0604030504040204" pitchFamily="34" charset="-120"/>
                          <a:ea typeface="微軟正黑體" panose="020B0604030504040204" pitchFamily="34" charset="-120"/>
                        </a:rPr>
                        <a:t>月</a:t>
                      </a:r>
                      <a:r>
                        <a:rPr lang="en-US" altLang="zh-TW" sz="1200" dirty="0">
                          <a:solidFill>
                            <a:srgbClr val="484C58"/>
                          </a:solidFill>
                          <a:effectLst/>
                          <a:latin typeface="微軟正黑體" panose="020B0604030504040204" pitchFamily="34" charset="-120"/>
                          <a:ea typeface="微軟正黑體" panose="020B0604030504040204" pitchFamily="34" charset="-120"/>
                        </a:rPr>
                        <a:t>1</a:t>
                      </a:r>
                      <a:r>
                        <a:rPr lang="zh-TW" altLang="en-US" sz="1200" dirty="0">
                          <a:solidFill>
                            <a:srgbClr val="484C58"/>
                          </a:solidFill>
                          <a:effectLst/>
                          <a:latin typeface="微軟正黑體" panose="020B0604030504040204" pitchFamily="34" charset="-120"/>
                          <a:ea typeface="微軟正黑體" panose="020B0604030504040204" pitchFamily="34" charset="-120"/>
                        </a:rPr>
                        <a:t>日 至 </a:t>
                      </a:r>
                      <a:r>
                        <a:rPr lang="en-US" altLang="zh-TW" sz="1200" dirty="0">
                          <a:solidFill>
                            <a:srgbClr val="484C58"/>
                          </a:solidFill>
                          <a:effectLst/>
                          <a:latin typeface="微軟正黑體" panose="020B0604030504040204" pitchFamily="34" charset="-120"/>
                          <a:ea typeface="微軟正黑體" panose="020B0604030504040204" pitchFamily="34" charset="-120"/>
                        </a:rPr>
                        <a:t>2</a:t>
                      </a:r>
                      <a:r>
                        <a:rPr lang="zh-TW" altLang="en-US" sz="1200" dirty="0">
                          <a:solidFill>
                            <a:srgbClr val="484C58"/>
                          </a:solidFill>
                          <a:effectLst/>
                          <a:latin typeface="微軟正黑體" panose="020B0604030504040204" pitchFamily="34" charset="-120"/>
                          <a:ea typeface="微軟正黑體" panose="020B0604030504040204" pitchFamily="34" charset="-120"/>
                        </a:rPr>
                        <a:t>月</a:t>
                      </a:r>
                      <a:r>
                        <a:rPr lang="en-US" altLang="zh-TW" sz="1200" dirty="0">
                          <a:solidFill>
                            <a:srgbClr val="484C58"/>
                          </a:solidFill>
                          <a:effectLst/>
                          <a:latin typeface="微軟正黑體" panose="020B0604030504040204" pitchFamily="34" charset="-120"/>
                          <a:ea typeface="微軟正黑體" panose="020B0604030504040204" pitchFamily="34" charset="-120"/>
                        </a:rPr>
                        <a:t>1</a:t>
                      </a:r>
                      <a:r>
                        <a:rPr lang="zh-TW" altLang="en-US" sz="1200" dirty="0">
                          <a:solidFill>
                            <a:srgbClr val="484C58"/>
                          </a:solidFill>
                          <a:effectLst/>
                          <a:latin typeface="微軟正黑體" panose="020B0604030504040204" pitchFamily="34" charset="-120"/>
                          <a:ea typeface="微軟正黑體" panose="020B0604030504040204" pitchFamily="34" charset="-120"/>
                        </a:rPr>
                        <a:t>日</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tc>
                  <a:txBody>
                    <a:bodyPr/>
                    <a:lstStyle/>
                    <a:p>
                      <a:r>
                        <a:rPr lang="en-US" altLang="zh-TW" sz="1200">
                          <a:solidFill>
                            <a:srgbClr val="484C58"/>
                          </a:solidFill>
                          <a:effectLst/>
                          <a:latin typeface="微軟正黑體" panose="020B0604030504040204" pitchFamily="34" charset="-120"/>
                          <a:ea typeface="微軟正黑體" panose="020B0604030504040204" pitchFamily="34" charset="-120"/>
                        </a:rPr>
                        <a:t>1.</a:t>
                      </a:r>
                      <a:r>
                        <a:rPr lang="zh-TW" altLang="en-US" sz="1200">
                          <a:solidFill>
                            <a:srgbClr val="484C58"/>
                          </a:solidFill>
                          <a:effectLst/>
                          <a:latin typeface="微軟正黑體" panose="020B0604030504040204" pitchFamily="34" charset="-120"/>
                          <a:ea typeface="微軟正黑體" panose="020B0604030504040204" pitchFamily="34" charset="-120"/>
                        </a:rPr>
                        <a:t>上傳各校簡章辦法至選送網站</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extLst>
                  <a:ext uri="{0D108BD9-81ED-4DB2-BD59-A6C34878D82A}">
                    <a16:rowId xmlns:a16="http://schemas.microsoft.com/office/drawing/2014/main" val="3954105727"/>
                  </a:ext>
                </a:extLst>
              </a:tr>
              <a:tr h="597710">
                <a:tc>
                  <a:txBody>
                    <a:bodyPr/>
                    <a:lstStyle/>
                    <a:p>
                      <a:r>
                        <a:rPr lang="en-US" altLang="zh-TW" sz="1200" dirty="0" smtClean="0">
                          <a:solidFill>
                            <a:srgbClr val="484C58"/>
                          </a:solidFill>
                          <a:effectLst/>
                          <a:latin typeface="微軟正黑體" panose="020B0604030504040204" pitchFamily="34" charset="-120"/>
                          <a:ea typeface="微軟正黑體" panose="020B0604030504040204" pitchFamily="34" charset="-120"/>
                        </a:rPr>
                        <a:t>110</a:t>
                      </a:r>
                      <a:r>
                        <a:rPr lang="zh-TW" altLang="en-US" sz="1200" dirty="0" smtClean="0">
                          <a:solidFill>
                            <a:srgbClr val="484C58"/>
                          </a:solidFill>
                          <a:effectLst/>
                          <a:latin typeface="微軟正黑體" panose="020B0604030504040204" pitchFamily="34" charset="-120"/>
                          <a:ea typeface="微軟正黑體" panose="020B0604030504040204" pitchFamily="34" charset="-120"/>
                        </a:rPr>
                        <a:t>年</a:t>
                      </a:r>
                      <a:r>
                        <a:rPr lang="en-US" altLang="zh-TW" sz="1200" dirty="0">
                          <a:solidFill>
                            <a:srgbClr val="484C58"/>
                          </a:solidFill>
                          <a:effectLst/>
                          <a:latin typeface="微軟正黑體" panose="020B0604030504040204" pitchFamily="34" charset="-120"/>
                          <a:ea typeface="微軟正黑體" panose="020B0604030504040204" pitchFamily="34" charset="-120"/>
                        </a:rPr>
                        <a:t>2</a:t>
                      </a:r>
                      <a:r>
                        <a:rPr lang="zh-TW" altLang="en-US" sz="1200" dirty="0">
                          <a:solidFill>
                            <a:srgbClr val="484C58"/>
                          </a:solidFill>
                          <a:effectLst/>
                          <a:latin typeface="微軟正黑體" panose="020B0604030504040204" pitchFamily="34" charset="-120"/>
                          <a:ea typeface="微軟正黑體" panose="020B0604030504040204" pitchFamily="34" charset="-120"/>
                        </a:rPr>
                        <a:t>月</a:t>
                      </a:r>
                      <a:r>
                        <a:rPr lang="en-US" altLang="zh-TW" sz="1200" dirty="0">
                          <a:solidFill>
                            <a:srgbClr val="484C58"/>
                          </a:solidFill>
                          <a:effectLst/>
                          <a:latin typeface="微軟正黑體" panose="020B0604030504040204" pitchFamily="34" charset="-120"/>
                          <a:ea typeface="微軟正黑體" panose="020B0604030504040204" pitchFamily="34" charset="-120"/>
                        </a:rPr>
                        <a:t>1</a:t>
                      </a:r>
                      <a:r>
                        <a:rPr lang="zh-TW" altLang="en-US" sz="1200" dirty="0">
                          <a:solidFill>
                            <a:srgbClr val="484C58"/>
                          </a:solidFill>
                          <a:effectLst/>
                          <a:latin typeface="微軟正黑體" panose="020B0604030504040204" pitchFamily="34" charset="-120"/>
                          <a:ea typeface="微軟正黑體" panose="020B0604030504040204" pitchFamily="34" charset="-120"/>
                        </a:rPr>
                        <a:t>日 至 </a:t>
                      </a:r>
                      <a:r>
                        <a:rPr lang="en-US" altLang="zh-TW" sz="1200" dirty="0">
                          <a:solidFill>
                            <a:srgbClr val="484C58"/>
                          </a:solidFill>
                          <a:effectLst/>
                          <a:latin typeface="微軟正黑體" panose="020B0604030504040204" pitchFamily="34" charset="-120"/>
                          <a:ea typeface="微軟正黑體" panose="020B0604030504040204" pitchFamily="34" charset="-120"/>
                        </a:rPr>
                        <a:t>3</a:t>
                      </a:r>
                      <a:r>
                        <a:rPr lang="zh-TW" altLang="en-US" sz="1200" dirty="0">
                          <a:solidFill>
                            <a:srgbClr val="484C58"/>
                          </a:solidFill>
                          <a:effectLst/>
                          <a:latin typeface="微軟正黑體" panose="020B0604030504040204" pitchFamily="34" charset="-120"/>
                          <a:ea typeface="微軟正黑體" panose="020B0604030504040204" pitchFamily="34" charset="-120"/>
                        </a:rPr>
                        <a:t>月</a:t>
                      </a:r>
                      <a:r>
                        <a:rPr lang="en-US" altLang="zh-TW" sz="1200" dirty="0">
                          <a:solidFill>
                            <a:srgbClr val="484C58"/>
                          </a:solidFill>
                          <a:effectLst/>
                          <a:latin typeface="微軟正黑體" panose="020B0604030504040204" pitchFamily="34" charset="-120"/>
                          <a:ea typeface="微軟正黑體" panose="020B0604030504040204" pitchFamily="34" charset="-120"/>
                        </a:rPr>
                        <a:t>31</a:t>
                      </a:r>
                      <a:r>
                        <a:rPr lang="zh-TW" altLang="en-US" sz="1200" dirty="0">
                          <a:solidFill>
                            <a:srgbClr val="484C58"/>
                          </a:solidFill>
                          <a:effectLst/>
                          <a:latin typeface="微軟正黑體" panose="020B0604030504040204" pitchFamily="34" charset="-120"/>
                          <a:ea typeface="微軟正黑體" panose="020B0604030504040204" pitchFamily="34" charset="-120"/>
                        </a:rPr>
                        <a:t>日</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tc>
                  <a:txBody>
                    <a:bodyPr/>
                    <a:lstStyle/>
                    <a:p>
                      <a:r>
                        <a:rPr lang="en-US" altLang="zh-TW" sz="1200">
                          <a:solidFill>
                            <a:srgbClr val="484C58"/>
                          </a:solidFill>
                          <a:effectLst/>
                          <a:latin typeface="微軟正黑體" panose="020B0604030504040204" pitchFamily="34" charset="-120"/>
                          <a:ea typeface="微軟正黑體" panose="020B0604030504040204" pitchFamily="34" charset="-120"/>
                        </a:rPr>
                        <a:t>2.</a:t>
                      </a:r>
                      <a:r>
                        <a:rPr lang="zh-TW" altLang="en-US" sz="1200">
                          <a:solidFill>
                            <a:srgbClr val="484C58"/>
                          </a:solidFill>
                          <a:effectLst/>
                          <a:latin typeface="微軟正黑體" panose="020B0604030504040204" pitchFamily="34" charset="-120"/>
                          <a:ea typeface="微軟正黑體" panose="020B0604030504040204" pitchFamily="34" charset="-120"/>
                        </a:rPr>
                        <a:t>至資訊網撰寫計畫書，用印後整份上傳至選送網站</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extLst>
                  <a:ext uri="{0D108BD9-81ED-4DB2-BD59-A6C34878D82A}">
                    <a16:rowId xmlns:a16="http://schemas.microsoft.com/office/drawing/2014/main" val="3674184851"/>
                  </a:ext>
                </a:extLst>
              </a:tr>
              <a:tr h="401635">
                <a:tc>
                  <a:txBody>
                    <a:bodyPr/>
                    <a:lstStyle/>
                    <a:p>
                      <a:r>
                        <a:rPr lang="en-US" altLang="zh-TW" sz="1200" dirty="0" smtClean="0">
                          <a:solidFill>
                            <a:srgbClr val="484C58"/>
                          </a:solidFill>
                          <a:effectLst/>
                          <a:latin typeface="微軟正黑體" panose="020B0604030504040204" pitchFamily="34" charset="-120"/>
                          <a:ea typeface="微軟正黑體" panose="020B0604030504040204" pitchFamily="34" charset="-120"/>
                        </a:rPr>
                        <a:t>110</a:t>
                      </a:r>
                      <a:r>
                        <a:rPr lang="zh-TW" altLang="en-US" sz="1200" dirty="0" smtClean="0">
                          <a:solidFill>
                            <a:srgbClr val="484C58"/>
                          </a:solidFill>
                          <a:effectLst/>
                          <a:latin typeface="微軟正黑體" panose="020B0604030504040204" pitchFamily="34" charset="-120"/>
                          <a:ea typeface="微軟正黑體" panose="020B0604030504040204" pitchFamily="34" charset="-120"/>
                        </a:rPr>
                        <a:t>年</a:t>
                      </a:r>
                      <a:r>
                        <a:rPr lang="en-US" altLang="zh-TW" sz="1200" dirty="0">
                          <a:solidFill>
                            <a:srgbClr val="484C58"/>
                          </a:solidFill>
                          <a:effectLst/>
                          <a:latin typeface="微軟正黑體" panose="020B0604030504040204" pitchFamily="34" charset="-120"/>
                          <a:ea typeface="微軟正黑體" panose="020B0604030504040204" pitchFamily="34" charset="-120"/>
                        </a:rPr>
                        <a:t>5</a:t>
                      </a:r>
                      <a:r>
                        <a:rPr lang="zh-TW" altLang="en-US" sz="1200" dirty="0">
                          <a:solidFill>
                            <a:srgbClr val="484C58"/>
                          </a:solidFill>
                          <a:effectLst/>
                          <a:latin typeface="微軟正黑體" panose="020B0604030504040204" pitchFamily="34" charset="-120"/>
                          <a:ea typeface="微軟正黑體" panose="020B0604030504040204" pitchFamily="34" charset="-120"/>
                        </a:rPr>
                        <a:t>月</a:t>
                      </a:r>
                      <a:r>
                        <a:rPr lang="en-US" altLang="zh-TW" sz="1200" dirty="0">
                          <a:solidFill>
                            <a:srgbClr val="484C58"/>
                          </a:solidFill>
                          <a:effectLst/>
                          <a:latin typeface="微軟正黑體" panose="020B0604030504040204" pitchFamily="34" charset="-120"/>
                          <a:ea typeface="微軟正黑體" panose="020B0604030504040204" pitchFamily="34" charset="-120"/>
                        </a:rPr>
                        <a:t>31</a:t>
                      </a:r>
                      <a:r>
                        <a:rPr lang="zh-TW" altLang="en-US" sz="1200" dirty="0">
                          <a:solidFill>
                            <a:srgbClr val="484C58"/>
                          </a:solidFill>
                          <a:effectLst/>
                          <a:latin typeface="微軟正黑體" panose="020B0604030504040204" pitchFamily="34" charset="-120"/>
                          <a:ea typeface="微軟正黑體" panose="020B0604030504040204" pitchFamily="34" charset="-120"/>
                        </a:rPr>
                        <a:t>日</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tc>
                  <a:txBody>
                    <a:bodyPr/>
                    <a:lstStyle/>
                    <a:p>
                      <a:r>
                        <a:rPr lang="en-US" altLang="zh-TW" sz="1200" dirty="0">
                          <a:solidFill>
                            <a:srgbClr val="484C58"/>
                          </a:solidFill>
                          <a:effectLst/>
                          <a:latin typeface="微軟正黑體" panose="020B0604030504040204" pitchFamily="34" charset="-120"/>
                          <a:ea typeface="微軟正黑體" panose="020B0604030504040204" pitchFamily="34" charset="-120"/>
                        </a:rPr>
                        <a:t>3.</a:t>
                      </a:r>
                      <a:r>
                        <a:rPr lang="zh-TW" altLang="en-US" sz="1200" dirty="0">
                          <a:solidFill>
                            <a:srgbClr val="484C58"/>
                          </a:solidFill>
                          <a:effectLst/>
                          <a:latin typeface="微軟正黑體" panose="020B0604030504040204" pitchFamily="34" charset="-120"/>
                          <a:ea typeface="微軟正黑體" panose="020B0604030504040204" pitchFamily="34" charset="-120"/>
                        </a:rPr>
                        <a:t>經費補助核定公告日</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extLst>
                  <a:ext uri="{0D108BD9-81ED-4DB2-BD59-A6C34878D82A}">
                    <a16:rowId xmlns:a16="http://schemas.microsoft.com/office/drawing/2014/main" val="86122841"/>
                  </a:ext>
                </a:extLst>
              </a:tr>
              <a:tr h="1441535">
                <a:tc>
                  <a:txBody>
                    <a:bodyPr/>
                    <a:lstStyle/>
                    <a:p>
                      <a:r>
                        <a:rPr lang="en-US" altLang="zh-TW" sz="1200" dirty="0" smtClean="0">
                          <a:solidFill>
                            <a:srgbClr val="484C58"/>
                          </a:solidFill>
                          <a:effectLst/>
                          <a:latin typeface="微軟正黑體" panose="020B0604030504040204" pitchFamily="34" charset="-120"/>
                          <a:ea typeface="微軟正黑體" panose="020B0604030504040204" pitchFamily="34" charset="-120"/>
                        </a:rPr>
                        <a:t>110</a:t>
                      </a:r>
                      <a:r>
                        <a:rPr lang="zh-TW" altLang="en-US" sz="1200" dirty="0" smtClean="0">
                          <a:solidFill>
                            <a:srgbClr val="484C58"/>
                          </a:solidFill>
                          <a:effectLst/>
                          <a:latin typeface="微軟正黑體" panose="020B0604030504040204" pitchFamily="34" charset="-120"/>
                          <a:ea typeface="微軟正黑體" panose="020B0604030504040204" pitchFamily="34" charset="-120"/>
                        </a:rPr>
                        <a:t>年</a:t>
                      </a:r>
                      <a:r>
                        <a:rPr lang="en-US" altLang="zh-TW" sz="1200" dirty="0">
                          <a:solidFill>
                            <a:srgbClr val="484C58"/>
                          </a:solidFill>
                          <a:effectLst/>
                          <a:latin typeface="微軟正黑體" panose="020B0604030504040204" pitchFamily="34" charset="-120"/>
                          <a:ea typeface="微軟正黑體" panose="020B0604030504040204" pitchFamily="34" charset="-120"/>
                        </a:rPr>
                        <a:t>6</a:t>
                      </a:r>
                      <a:r>
                        <a:rPr lang="zh-TW" altLang="en-US" sz="1200" dirty="0">
                          <a:solidFill>
                            <a:srgbClr val="484C58"/>
                          </a:solidFill>
                          <a:effectLst/>
                          <a:latin typeface="微軟正黑體" panose="020B0604030504040204" pitchFamily="34" charset="-120"/>
                          <a:ea typeface="微軟正黑體" panose="020B0604030504040204" pitchFamily="34" charset="-120"/>
                        </a:rPr>
                        <a:t>月</a:t>
                      </a:r>
                      <a:r>
                        <a:rPr lang="en-US" altLang="zh-TW" sz="1200" dirty="0">
                          <a:solidFill>
                            <a:srgbClr val="484C58"/>
                          </a:solidFill>
                          <a:effectLst/>
                          <a:latin typeface="微軟正黑體" panose="020B0604030504040204" pitchFamily="34" charset="-120"/>
                          <a:ea typeface="微軟正黑體" panose="020B0604030504040204" pitchFamily="34" charset="-120"/>
                        </a:rPr>
                        <a:t>1-30</a:t>
                      </a:r>
                      <a:r>
                        <a:rPr lang="zh-TW" altLang="en-US" sz="1200" dirty="0">
                          <a:solidFill>
                            <a:srgbClr val="484C58"/>
                          </a:solidFill>
                          <a:effectLst/>
                          <a:latin typeface="微軟正黑體" panose="020B0604030504040204" pitchFamily="34" charset="-120"/>
                          <a:ea typeface="微軟正黑體" panose="020B0604030504040204" pitchFamily="34" charset="-120"/>
                        </a:rPr>
                        <a:t>日</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tc>
                  <a:txBody>
                    <a:bodyPr/>
                    <a:lstStyle/>
                    <a:p>
                      <a:r>
                        <a:rPr lang="en-US" altLang="zh-TW" sz="1200" dirty="0">
                          <a:solidFill>
                            <a:srgbClr val="484C58"/>
                          </a:solidFill>
                          <a:effectLst/>
                          <a:latin typeface="微軟正黑體" panose="020B0604030504040204" pitchFamily="34" charset="-120"/>
                          <a:ea typeface="微軟正黑體" panose="020B0604030504040204" pitchFamily="34" charset="-120"/>
                        </a:rPr>
                        <a:t>4.</a:t>
                      </a:r>
                      <a:r>
                        <a:rPr lang="zh-TW" altLang="en-US" sz="1200" dirty="0">
                          <a:solidFill>
                            <a:srgbClr val="484C58"/>
                          </a:solidFill>
                          <a:effectLst/>
                          <a:latin typeface="微軟正黑體" panose="020B0604030504040204" pitchFamily="34" charset="-120"/>
                          <a:ea typeface="微軟正黑體" panose="020B0604030504040204" pitchFamily="34" charset="-120"/>
                        </a:rPr>
                        <a:t>薦送學校請款：學校於規定期限內備函及檢送學校領款收據</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領據抬頭：國立臺灣科技大學</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。逕寄人力資源辦公室</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郵遞區號</a:t>
                      </a:r>
                      <a:r>
                        <a:rPr lang="en-US" altLang="zh-TW" sz="1200" dirty="0">
                          <a:solidFill>
                            <a:srgbClr val="484C58"/>
                          </a:solidFill>
                          <a:effectLst/>
                          <a:latin typeface="微軟正黑體" panose="020B0604030504040204" pitchFamily="34" charset="-120"/>
                          <a:ea typeface="微軟正黑體" panose="020B0604030504040204" pitchFamily="34" charset="-120"/>
                        </a:rPr>
                        <a:t>:10699 </a:t>
                      </a:r>
                      <a:r>
                        <a:rPr lang="zh-TW" altLang="en-US" sz="1200" dirty="0">
                          <a:solidFill>
                            <a:srgbClr val="484C58"/>
                          </a:solidFill>
                          <a:effectLst/>
                          <a:latin typeface="微軟正黑體" panose="020B0604030504040204" pitchFamily="34" charset="-120"/>
                          <a:ea typeface="微軟正黑體" panose="020B0604030504040204" pitchFamily="34" charset="-120"/>
                        </a:rPr>
                        <a:t>臺灣科大郵局第</a:t>
                      </a:r>
                      <a:r>
                        <a:rPr lang="en-US" altLang="zh-TW" sz="1200" dirty="0">
                          <a:solidFill>
                            <a:srgbClr val="484C58"/>
                          </a:solidFill>
                          <a:effectLst/>
                          <a:latin typeface="微軟正黑體" panose="020B0604030504040204" pitchFamily="34" charset="-120"/>
                          <a:ea typeface="微軟正黑體" panose="020B0604030504040204" pitchFamily="34" charset="-120"/>
                        </a:rPr>
                        <a:t>90-116</a:t>
                      </a:r>
                      <a:r>
                        <a:rPr lang="zh-TW" altLang="en-US" sz="1200" dirty="0">
                          <a:solidFill>
                            <a:srgbClr val="484C58"/>
                          </a:solidFill>
                          <a:effectLst/>
                          <a:latin typeface="微軟正黑體" panose="020B0604030504040204" pitchFamily="34" charset="-120"/>
                          <a:ea typeface="微軟正黑體" panose="020B0604030504040204" pitchFamily="34" charset="-120"/>
                        </a:rPr>
                        <a:t>號信箱</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，信封上請註明「學海築夢</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築夢新南向請款」字樣。</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extLst>
                  <a:ext uri="{0D108BD9-81ED-4DB2-BD59-A6C34878D82A}">
                    <a16:rowId xmlns:a16="http://schemas.microsoft.com/office/drawing/2014/main" val="3554507035"/>
                  </a:ext>
                </a:extLst>
              </a:tr>
              <a:tr h="1863445">
                <a:tc>
                  <a:txBody>
                    <a:bodyPr/>
                    <a:lstStyle/>
                    <a:p>
                      <a:r>
                        <a:rPr lang="zh-TW" altLang="en-US" sz="1200" dirty="0">
                          <a:solidFill>
                            <a:srgbClr val="484C58"/>
                          </a:solidFill>
                          <a:effectLst/>
                          <a:latin typeface="微軟正黑體" panose="020B0604030504040204" pitchFamily="34" charset="-120"/>
                          <a:ea typeface="微軟正黑體" panose="020B0604030504040204" pitchFamily="34" charset="-120"/>
                        </a:rPr>
                        <a:t>選送生出國前</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tc>
                  <a:txBody>
                    <a:bodyPr/>
                    <a:lstStyle/>
                    <a:p>
                      <a:r>
                        <a:rPr lang="en-US" altLang="zh-TW" sz="1200" dirty="0">
                          <a:solidFill>
                            <a:srgbClr val="484C58"/>
                          </a:solidFill>
                          <a:effectLst/>
                          <a:latin typeface="微軟正黑體" panose="020B0604030504040204" pitchFamily="34" charset="-120"/>
                          <a:ea typeface="微軟正黑體" panose="020B0604030504040204" pitchFamily="34" charset="-120"/>
                        </a:rPr>
                        <a:t>5.</a:t>
                      </a:r>
                      <a:r>
                        <a:rPr lang="zh-TW" altLang="en-US" sz="1200" dirty="0">
                          <a:solidFill>
                            <a:srgbClr val="484C58"/>
                          </a:solidFill>
                          <a:effectLst/>
                          <a:latin typeface="微軟正黑體" panose="020B0604030504040204" pitchFamily="34" charset="-120"/>
                          <a:ea typeface="微軟正黑體" panose="020B0604030504040204" pitchFamily="34" charset="-120"/>
                        </a:rPr>
                        <a:t>簽訂行政契約書：由薦送學校與選送生簽訂。選送生於赴國外大專校院研修期間，應保有薦送學校學籍，所修讀學分由校方審核是否符合所訂國外研修學分相關規定。</a:t>
                      </a:r>
                      <a:br>
                        <a:rPr lang="zh-TW" altLang="en-US" sz="1200" dirty="0">
                          <a:solidFill>
                            <a:srgbClr val="484C58"/>
                          </a:solidFill>
                          <a:effectLst/>
                          <a:latin typeface="微軟正黑體" panose="020B0604030504040204" pitchFamily="34" charset="-120"/>
                          <a:ea typeface="微軟正黑體" panose="020B0604030504040204" pitchFamily="34" charset="-120"/>
                        </a:rPr>
                      </a:br>
                      <a:r>
                        <a:rPr lang="en-US" altLang="zh-TW" sz="1200" dirty="0">
                          <a:solidFill>
                            <a:srgbClr val="484C58"/>
                          </a:solidFill>
                          <a:effectLst/>
                          <a:latin typeface="微軟正黑體" panose="020B0604030504040204" pitchFamily="34" charset="-120"/>
                          <a:ea typeface="微軟正黑體" panose="020B0604030504040204" pitchFamily="34" charset="-120"/>
                        </a:rPr>
                        <a:t>6.</a:t>
                      </a:r>
                      <a:r>
                        <a:rPr lang="zh-TW" altLang="en-US" sz="1200" dirty="0">
                          <a:solidFill>
                            <a:srgbClr val="484C58"/>
                          </a:solidFill>
                          <a:effectLst/>
                          <a:latin typeface="微軟正黑體" panose="020B0604030504040204" pitchFamily="34" charset="-120"/>
                          <a:ea typeface="微軟正黑體" panose="020B0604030504040204" pitchFamily="34" charset="-120"/>
                        </a:rPr>
                        <a:t>撥款</a:t>
                      </a:r>
                      <a:r>
                        <a:rPr lang="en-US" altLang="zh-TW" sz="1200" dirty="0">
                          <a:solidFill>
                            <a:srgbClr val="484C58"/>
                          </a:solidFill>
                          <a:effectLst/>
                          <a:latin typeface="微軟正黑體" panose="020B0604030504040204" pitchFamily="34" charset="-120"/>
                          <a:ea typeface="微軟正黑體" panose="020B0604030504040204" pitchFamily="34" charset="-120"/>
                        </a:rPr>
                        <a:t>: </a:t>
                      </a:r>
                      <a:r>
                        <a:rPr lang="zh-TW" altLang="en-US" sz="1200" dirty="0">
                          <a:solidFill>
                            <a:srgbClr val="484C58"/>
                          </a:solidFill>
                          <a:effectLst/>
                          <a:latin typeface="微軟正黑體" panose="020B0604030504040204" pitchFamily="34" charset="-120"/>
                          <a:ea typeface="微軟正黑體" panose="020B0604030504040204" pitchFamily="34" charset="-120"/>
                        </a:rPr>
                        <a:t>由薦送學生於學生出國前核撥第一次經費，且不得少於本部核定補助款百分之八十。</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extLst>
                  <a:ext uri="{0D108BD9-81ED-4DB2-BD59-A6C34878D82A}">
                    <a16:rowId xmlns:a16="http://schemas.microsoft.com/office/drawing/2014/main" val="1736803761"/>
                  </a:ext>
                </a:extLst>
              </a:tr>
            </a:tbl>
          </a:graphicData>
        </a:graphic>
      </p:graphicFrame>
      <p:sp>
        <p:nvSpPr>
          <p:cNvPr id="3" name="Rectangle 1"/>
          <p:cNvSpPr>
            <a:spLocks noChangeArrowheads="1"/>
          </p:cNvSpPr>
          <p:nvPr/>
        </p:nvSpPr>
        <p:spPr bwMode="auto">
          <a:xfrm>
            <a:off x="-1908720" y="152636"/>
            <a:ext cx="13256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1</a:t>
            </a:r>
            <a:r>
              <a:rPr kumimoji="0" lang="en-US" altLang="zh-TW" sz="16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10</a:t>
            </a:r>
            <a:r>
              <a:rPr kumimoji="0" lang="zh-TW" altLang="zh-TW" sz="16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年度</a:t>
            </a:r>
            <a:r>
              <a:rPr kumimoji="0" lang="zh-TW" altLang="zh-TW" sz="16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學海築夢與新南向重要事項日程表</a:t>
            </a:r>
            <a:endParaRPr kumimoji="0" lang="zh-TW" altLang="zh-TW" sz="10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5F6163"/>
                </a:solidFill>
                <a:effectLst/>
                <a:latin typeface="微軟正黑體" panose="020B0604030504040204" pitchFamily="34" charset="-120"/>
                <a:ea typeface="微軟正黑體" panose="020B0604030504040204" pitchFamily="34" charset="-120"/>
              </a:rPr>
              <a:t> </a:t>
            </a:r>
            <a:endParaRPr kumimoji="0" lang="zh-TW" altLang="zh-TW"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6560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905877726"/>
              </p:ext>
            </p:extLst>
          </p:nvPr>
        </p:nvGraphicFramePr>
        <p:xfrm>
          <a:off x="143508" y="1093714"/>
          <a:ext cx="8820980" cy="4819563"/>
        </p:xfrm>
        <a:graphic>
          <a:graphicData uri="http://schemas.openxmlformats.org/drawingml/2006/table">
            <a:tbl>
              <a:tblPr/>
              <a:tblGrid>
                <a:gridCol w="4410490">
                  <a:extLst>
                    <a:ext uri="{9D8B030D-6E8A-4147-A177-3AD203B41FA5}">
                      <a16:colId xmlns:a16="http://schemas.microsoft.com/office/drawing/2014/main" val="233402848"/>
                    </a:ext>
                  </a:extLst>
                </a:gridCol>
                <a:gridCol w="4410490">
                  <a:extLst>
                    <a:ext uri="{9D8B030D-6E8A-4147-A177-3AD203B41FA5}">
                      <a16:colId xmlns:a16="http://schemas.microsoft.com/office/drawing/2014/main" val="276018653"/>
                    </a:ext>
                  </a:extLst>
                </a:gridCol>
              </a:tblGrid>
              <a:tr h="425389">
                <a:tc>
                  <a:txBody>
                    <a:bodyPr/>
                    <a:lstStyle/>
                    <a:p>
                      <a:pPr algn="ctr"/>
                      <a:r>
                        <a:rPr lang="zh-TW" altLang="en-US" sz="800" dirty="0">
                          <a:solidFill>
                            <a:srgbClr val="484C58"/>
                          </a:solidFill>
                          <a:effectLst/>
                          <a:latin typeface="微軟正黑體" panose="020B0604030504040204" pitchFamily="34" charset="-120"/>
                          <a:ea typeface="微軟正黑體" panose="020B0604030504040204" pitchFamily="34" charset="-120"/>
                        </a:rPr>
                        <a:t>時程</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solidFill>
                      <a:srgbClr val="EAEDF1"/>
                    </a:solidFill>
                  </a:tcPr>
                </a:tc>
                <a:tc>
                  <a:txBody>
                    <a:bodyPr/>
                    <a:lstStyle/>
                    <a:p>
                      <a:pPr algn="ctr"/>
                      <a:r>
                        <a:rPr lang="zh-TW" altLang="en-US" sz="800">
                          <a:solidFill>
                            <a:srgbClr val="484C58"/>
                          </a:solidFill>
                          <a:effectLst/>
                          <a:latin typeface="微軟正黑體" panose="020B0604030504040204" pitchFamily="34" charset="-120"/>
                          <a:ea typeface="微軟正黑體" panose="020B0604030504040204" pitchFamily="34" charset="-120"/>
                        </a:rPr>
                        <a:t>要項</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solidFill>
                      <a:srgbClr val="EAEDF1"/>
                    </a:solidFill>
                  </a:tcPr>
                </a:tc>
                <a:extLst>
                  <a:ext uri="{0D108BD9-81ED-4DB2-BD59-A6C34878D82A}">
                    <a16:rowId xmlns:a16="http://schemas.microsoft.com/office/drawing/2014/main" val="1981316773"/>
                  </a:ext>
                </a:extLst>
              </a:tr>
              <a:tr h="1526791">
                <a:tc>
                  <a:txBody>
                    <a:bodyPr/>
                    <a:lstStyle/>
                    <a:p>
                      <a:r>
                        <a:rPr lang="en-US" altLang="zh-TW" sz="1200" dirty="0" smtClean="0">
                          <a:solidFill>
                            <a:srgbClr val="484C58"/>
                          </a:solidFill>
                          <a:effectLst/>
                          <a:latin typeface="微軟正黑體" panose="020B0604030504040204" pitchFamily="34" charset="-120"/>
                          <a:ea typeface="微軟正黑體" panose="020B0604030504040204" pitchFamily="34" charset="-120"/>
                        </a:rPr>
                        <a:t>110</a:t>
                      </a:r>
                      <a:r>
                        <a:rPr lang="zh-TW" altLang="en-US" sz="1200" dirty="0" smtClean="0">
                          <a:solidFill>
                            <a:srgbClr val="484C58"/>
                          </a:solidFill>
                          <a:effectLst/>
                          <a:latin typeface="微軟正黑體" panose="020B0604030504040204" pitchFamily="34" charset="-120"/>
                          <a:ea typeface="微軟正黑體" panose="020B0604030504040204" pitchFamily="34" charset="-120"/>
                        </a:rPr>
                        <a:t>年</a:t>
                      </a:r>
                      <a:r>
                        <a:rPr lang="en-US" altLang="zh-TW" sz="1200" dirty="0">
                          <a:solidFill>
                            <a:srgbClr val="484C58"/>
                          </a:solidFill>
                          <a:effectLst/>
                          <a:latin typeface="微軟正黑體" panose="020B0604030504040204" pitchFamily="34" charset="-120"/>
                          <a:ea typeface="微軟正黑體" panose="020B0604030504040204" pitchFamily="34" charset="-120"/>
                        </a:rPr>
                        <a:t>6</a:t>
                      </a:r>
                      <a:r>
                        <a:rPr lang="zh-TW" altLang="en-US" sz="1200" dirty="0">
                          <a:solidFill>
                            <a:srgbClr val="484C58"/>
                          </a:solidFill>
                          <a:effectLst/>
                          <a:latin typeface="微軟正黑體" panose="020B0604030504040204" pitchFamily="34" charset="-120"/>
                          <a:ea typeface="微軟正黑體" panose="020B0604030504040204" pitchFamily="34" charset="-120"/>
                        </a:rPr>
                        <a:t>月</a:t>
                      </a:r>
                      <a:r>
                        <a:rPr lang="en-US" altLang="zh-TW" sz="1200" dirty="0">
                          <a:solidFill>
                            <a:srgbClr val="484C58"/>
                          </a:solidFill>
                          <a:effectLst/>
                          <a:latin typeface="微軟正黑體" panose="020B0604030504040204" pitchFamily="34" charset="-120"/>
                          <a:ea typeface="微軟正黑體" panose="020B0604030504040204" pitchFamily="34" charset="-120"/>
                        </a:rPr>
                        <a:t>-110</a:t>
                      </a:r>
                      <a:r>
                        <a:rPr lang="zh-TW" altLang="en-US" sz="1200" dirty="0">
                          <a:solidFill>
                            <a:srgbClr val="484C58"/>
                          </a:solidFill>
                          <a:effectLst/>
                          <a:latin typeface="微軟正黑體" panose="020B0604030504040204" pitchFamily="34" charset="-120"/>
                          <a:ea typeface="微軟正黑體" panose="020B0604030504040204" pitchFamily="34" charset="-120"/>
                        </a:rPr>
                        <a:t>年</a:t>
                      </a:r>
                      <a:r>
                        <a:rPr lang="en-US" altLang="zh-TW" sz="1200" dirty="0">
                          <a:solidFill>
                            <a:srgbClr val="484C58"/>
                          </a:solidFill>
                          <a:effectLst/>
                          <a:latin typeface="微軟正黑體" panose="020B0604030504040204" pitchFamily="34" charset="-120"/>
                          <a:ea typeface="微軟正黑體" panose="020B0604030504040204" pitchFamily="34" charset="-120"/>
                        </a:rPr>
                        <a:t>11</a:t>
                      </a:r>
                      <a:r>
                        <a:rPr lang="zh-TW" altLang="en-US" sz="1200" dirty="0">
                          <a:solidFill>
                            <a:srgbClr val="484C58"/>
                          </a:solidFill>
                          <a:effectLst/>
                          <a:latin typeface="微軟正黑體" panose="020B0604030504040204" pitchFamily="34" charset="-120"/>
                          <a:ea typeface="微軟正黑體" panose="020B0604030504040204" pitchFamily="34" charset="-120"/>
                        </a:rPr>
                        <a:t>月</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tc>
                  <a:txBody>
                    <a:bodyPr/>
                    <a:lstStyle/>
                    <a:p>
                      <a:r>
                        <a:rPr lang="en-US" altLang="zh-TW" sz="1200" dirty="0">
                          <a:solidFill>
                            <a:srgbClr val="484C58"/>
                          </a:solidFill>
                          <a:effectLst/>
                          <a:latin typeface="微軟正黑體" panose="020B0604030504040204" pitchFamily="34" charset="-120"/>
                          <a:ea typeface="微軟正黑體" panose="020B0604030504040204" pitchFamily="34" charset="-120"/>
                        </a:rPr>
                        <a:t>7.</a:t>
                      </a:r>
                      <a:r>
                        <a:rPr lang="zh-TW" altLang="en-US" sz="1200" dirty="0">
                          <a:solidFill>
                            <a:srgbClr val="484C58"/>
                          </a:solidFill>
                          <a:effectLst/>
                          <a:latin typeface="微軟正黑體" panose="020B0604030504040204" pitchFamily="34" charset="-120"/>
                          <a:ea typeface="微軟正黑體" panose="020B0604030504040204" pitchFamily="34" charset="-120"/>
                        </a:rPr>
                        <a:t>選送生資料維護：薦送學校應於選送生出國研修</a:t>
                      </a:r>
                      <a:r>
                        <a:rPr lang="zh-TW" altLang="en-US" sz="1200" b="1" dirty="0">
                          <a:solidFill>
                            <a:srgbClr val="C82431"/>
                          </a:solidFill>
                          <a:effectLst/>
                          <a:latin typeface="微軟正黑體" panose="020B0604030504040204" pitchFamily="34" charset="-120"/>
                          <a:ea typeface="微軟正黑體" panose="020B0604030504040204" pitchFamily="34" charset="-120"/>
                        </a:rPr>
                        <a:t>二週前</a:t>
                      </a:r>
                      <a:r>
                        <a:rPr lang="zh-TW" altLang="en-US" sz="1200" dirty="0">
                          <a:solidFill>
                            <a:srgbClr val="484C58"/>
                          </a:solidFill>
                          <a:effectLst/>
                          <a:latin typeface="微軟正黑體" panose="020B0604030504040204" pitchFamily="34" charset="-120"/>
                          <a:ea typeface="微軟正黑體" panose="020B0604030504040204" pitchFamily="34" charset="-120"/>
                        </a:rPr>
                        <a:t>，確實至本計畫資訊網維護選送生基本資料表，例如學生實際出國日期、出國研修機構、實際研修</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實習</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日期、實際獲補助經費等。</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extLst>
                  <a:ext uri="{0D108BD9-81ED-4DB2-BD59-A6C34878D82A}">
                    <a16:rowId xmlns:a16="http://schemas.microsoft.com/office/drawing/2014/main" val="949688822"/>
                  </a:ext>
                </a:extLst>
              </a:tr>
              <a:tr h="2867383">
                <a:tc>
                  <a:txBody>
                    <a:bodyPr/>
                    <a:lstStyle/>
                    <a:p>
                      <a:r>
                        <a:rPr lang="zh-TW" altLang="en-US" sz="1200" dirty="0" smtClean="0">
                          <a:solidFill>
                            <a:srgbClr val="484C58"/>
                          </a:solidFill>
                          <a:effectLst/>
                          <a:latin typeface="微軟正黑體" panose="020B0604030504040204" pitchFamily="34" charset="-120"/>
                          <a:ea typeface="微軟正黑體" panose="020B0604030504040204" pitchFamily="34" charset="-120"/>
                        </a:rPr>
                        <a:t>計畫受</a:t>
                      </a:r>
                      <a:r>
                        <a:rPr lang="zh-TW" altLang="en-US" sz="1200" dirty="0">
                          <a:solidFill>
                            <a:srgbClr val="484C58"/>
                          </a:solidFill>
                          <a:effectLst/>
                          <a:latin typeface="微軟正黑體" panose="020B0604030504040204" pitchFamily="34" charset="-120"/>
                          <a:ea typeface="微軟正黑體" panose="020B0604030504040204" pitchFamily="34" charset="-120"/>
                        </a:rPr>
                        <a:t>補助選送生返國後</a:t>
                      </a:r>
                      <a:r>
                        <a:rPr lang="zh-TW" altLang="en-US" sz="1200" b="1" dirty="0">
                          <a:solidFill>
                            <a:srgbClr val="C82431"/>
                          </a:solidFill>
                          <a:effectLst/>
                          <a:latin typeface="微軟正黑體" panose="020B0604030504040204" pitchFamily="34" charset="-120"/>
                          <a:ea typeface="微軟正黑體" panose="020B0604030504040204" pitchFamily="34" charset="-120"/>
                        </a:rPr>
                        <a:t> 二個月內</a:t>
                      </a:r>
                      <a:r>
                        <a:rPr lang="zh-TW" altLang="en-US" sz="1200" dirty="0">
                          <a:solidFill>
                            <a:srgbClr val="484C58"/>
                          </a:solidFill>
                          <a:effectLst/>
                          <a:latin typeface="微軟正黑體" panose="020B0604030504040204" pitchFamily="34" charset="-120"/>
                          <a:ea typeface="微軟正黑體" panose="020B0604030504040204" pitchFamily="34" charset="-120"/>
                        </a:rPr>
                        <a:t/>
                      </a:r>
                      <a:br>
                        <a:rPr lang="zh-TW" altLang="en-US" sz="1200" dirty="0">
                          <a:solidFill>
                            <a:srgbClr val="484C58"/>
                          </a:solidFill>
                          <a:effectLst/>
                          <a:latin typeface="微軟正黑體" panose="020B0604030504040204" pitchFamily="34" charset="-120"/>
                          <a:ea typeface="微軟正黑體" panose="020B0604030504040204" pitchFamily="34" charset="-120"/>
                        </a:rPr>
                      </a:b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結案 按「教育部補助及委辦經費核撥結報作業要點」辦理。</a:t>
                      </a:r>
                      <a:r>
                        <a:rPr lang="en-US" altLang="zh-TW" sz="1200" dirty="0">
                          <a:solidFill>
                            <a:srgbClr val="484C58"/>
                          </a:solidFill>
                          <a:effectLst/>
                          <a:latin typeface="微軟正黑體" panose="020B0604030504040204" pitchFamily="34" charset="-120"/>
                          <a:ea typeface="微軟正黑體" panose="020B0604030504040204" pitchFamily="34" charset="-120"/>
                        </a:rPr>
                        <a:t>)</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tc>
                  <a:txBody>
                    <a:bodyPr/>
                    <a:lstStyle/>
                    <a:p>
                      <a:r>
                        <a:rPr lang="en-US" altLang="zh-TW" sz="1200" dirty="0">
                          <a:solidFill>
                            <a:srgbClr val="484C58"/>
                          </a:solidFill>
                          <a:effectLst/>
                          <a:latin typeface="微軟正黑體" panose="020B0604030504040204" pitchFamily="34" charset="-120"/>
                          <a:ea typeface="微軟正黑體" panose="020B0604030504040204" pitchFamily="34" charset="-120"/>
                        </a:rPr>
                        <a:t>8.</a:t>
                      </a:r>
                      <a:r>
                        <a:rPr lang="zh-TW" altLang="en-US" sz="1200" dirty="0">
                          <a:solidFill>
                            <a:srgbClr val="484C58"/>
                          </a:solidFill>
                          <a:effectLst/>
                          <a:latin typeface="微軟正黑體" panose="020B0604030504040204" pitchFamily="34" charset="-120"/>
                          <a:ea typeface="微軟正黑體" panose="020B0604030504040204" pitchFamily="34" charset="-120"/>
                        </a:rPr>
                        <a:t>結案</a:t>
                      </a:r>
                      <a:br>
                        <a:rPr lang="zh-TW" altLang="en-US" sz="1200" dirty="0">
                          <a:solidFill>
                            <a:srgbClr val="484C58"/>
                          </a:solidFill>
                          <a:effectLst/>
                          <a:latin typeface="微軟正黑體" panose="020B0604030504040204" pitchFamily="34" charset="-120"/>
                          <a:ea typeface="微軟正黑體" panose="020B0604030504040204" pitchFamily="34" charset="-120"/>
                        </a:rPr>
                      </a:br>
                      <a:r>
                        <a:rPr lang="en-US" altLang="zh-TW" sz="1200" dirty="0">
                          <a:solidFill>
                            <a:srgbClr val="484C58"/>
                          </a:solidFill>
                          <a:effectLst/>
                          <a:latin typeface="微軟正黑體" panose="020B0604030504040204" pitchFamily="34" charset="-120"/>
                          <a:ea typeface="微軟正黑體" panose="020B0604030504040204" pitchFamily="34" charset="-120"/>
                        </a:rPr>
                        <a:t>(1)</a:t>
                      </a:r>
                      <a:r>
                        <a:rPr lang="zh-TW" altLang="en-US" sz="1200" dirty="0">
                          <a:solidFill>
                            <a:srgbClr val="484C58"/>
                          </a:solidFill>
                          <a:effectLst/>
                          <a:latin typeface="微軟正黑體" panose="020B0604030504040204" pitchFamily="34" charset="-120"/>
                          <a:ea typeface="微軟正黑體" panose="020B0604030504040204" pitchFamily="34" charset="-120"/>
                        </a:rPr>
                        <a:t>計畫結案：由薦送學校督促選送生上傳出國研修心得報告</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內容大綱詳見資訊網中之相關規定及表格</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至本計畫資訊網登錄備查。</a:t>
                      </a:r>
                      <a:br>
                        <a:rPr lang="zh-TW" altLang="en-US" sz="1200" dirty="0">
                          <a:solidFill>
                            <a:srgbClr val="484C58"/>
                          </a:solidFill>
                          <a:effectLst/>
                          <a:latin typeface="微軟正黑體" panose="020B0604030504040204" pitchFamily="34" charset="-120"/>
                          <a:ea typeface="微軟正黑體" panose="020B0604030504040204" pitchFamily="34" charset="-120"/>
                        </a:rPr>
                      </a:br>
                      <a:r>
                        <a:rPr lang="en-US" altLang="zh-TW" sz="1200" dirty="0">
                          <a:solidFill>
                            <a:srgbClr val="484C58"/>
                          </a:solidFill>
                          <a:effectLst/>
                          <a:latin typeface="微軟正黑體" panose="020B0604030504040204" pitchFamily="34" charset="-120"/>
                          <a:ea typeface="微軟正黑體" panose="020B0604030504040204" pitchFamily="34" charset="-120"/>
                        </a:rPr>
                        <a:t>(2)</a:t>
                      </a:r>
                      <a:r>
                        <a:rPr lang="zh-TW" altLang="en-US" sz="1200" dirty="0">
                          <a:solidFill>
                            <a:srgbClr val="484C58"/>
                          </a:solidFill>
                          <a:effectLst/>
                          <a:latin typeface="微軟正黑體" panose="020B0604030504040204" pitchFamily="34" charset="-120"/>
                          <a:ea typeface="微軟正黑體" panose="020B0604030504040204" pitchFamily="34" charset="-120"/>
                        </a:rPr>
                        <a:t>經費結案：由薦送學校「備函」檢附「選送生經費支領一覽表」及「教育部補助經費收支結算表」寄送人力資源辦公室</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郵遞區號</a:t>
                      </a:r>
                      <a:r>
                        <a:rPr lang="en-US" altLang="zh-TW" sz="1200" dirty="0">
                          <a:solidFill>
                            <a:srgbClr val="484C58"/>
                          </a:solidFill>
                          <a:effectLst/>
                          <a:latin typeface="微軟正黑體" panose="020B0604030504040204" pitchFamily="34" charset="-120"/>
                          <a:ea typeface="微軟正黑體" panose="020B0604030504040204" pitchFamily="34" charset="-120"/>
                        </a:rPr>
                        <a:t>:10699 </a:t>
                      </a:r>
                      <a:r>
                        <a:rPr lang="zh-TW" altLang="en-US" sz="1200" dirty="0">
                          <a:solidFill>
                            <a:srgbClr val="484C58"/>
                          </a:solidFill>
                          <a:effectLst/>
                          <a:latin typeface="微軟正黑體" panose="020B0604030504040204" pitchFamily="34" charset="-120"/>
                          <a:ea typeface="微軟正黑體" panose="020B0604030504040204" pitchFamily="34" charset="-120"/>
                        </a:rPr>
                        <a:t>臺灣科大郵局第</a:t>
                      </a:r>
                      <a:r>
                        <a:rPr lang="en-US" altLang="zh-TW" sz="1200" dirty="0">
                          <a:solidFill>
                            <a:srgbClr val="484C58"/>
                          </a:solidFill>
                          <a:effectLst/>
                          <a:latin typeface="微軟正黑體" panose="020B0604030504040204" pitchFamily="34" charset="-120"/>
                          <a:ea typeface="微軟正黑體" panose="020B0604030504040204" pitchFamily="34" charset="-120"/>
                        </a:rPr>
                        <a:t>90-116</a:t>
                      </a:r>
                      <a:r>
                        <a:rPr lang="zh-TW" altLang="en-US" sz="1200" dirty="0">
                          <a:solidFill>
                            <a:srgbClr val="484C58"/>
                          </a:solidFill>
                          <a:effectLst/>
                          <a:latin typeface="微軟正黑體" panose="020B0604030504040204" pitchFamily="34" charset="-120"/>
                          <a:ea typeface="微軟正黑體" panose="020B0604030504040204" pitchFamily="34" charset="-120"/>
                        </a:rPr>
                        <a:t>號信箱</a:t>
                      </a: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核結。</a:t>
                      </a:r>
                      <a:br>
                        <a:rPr lang="zh-TW" altLang="en-US" sz="1200" dirty="0">
                          <a:solidFill>
                            <a:srgbClr val="484C58"/>
                          </a:solidFill>
                          <a:effectLst/>
                          <a:latin typeface="微軟正黑體" panose="020B0604030504040204" pitchFamily="34" charset="-120"/>
                          <a:ea typeface="微軟正黑體" panose="020B0604030504040204" pitchFamily="34" charset="-120"/>
                        </a:rPr>
                      </a:br>
                      <a:r>
                        <a:rPr lang="en-US" altLang="zh-TW" sz="1200" dirty="0">
                          <a:solidFill>
                            <a:srgbClr val="484C58"/>
                          </a:solidFill>
                          <a:effectLst/>
                          <a:latin typeface="微軟正黑體" panose="020B0604030504040204" pitchFamily="34" charset="-120"/>
                          <a:ea typeface="微軟正黑體" panose="020B0604030504040204" pitchFamily="34" charset="-120"/>
                        </a:rPr>
                        <a:t>※</a:t>
                      </a:r>
                      <a:r>
                        <a:rPr lang="zh-TW" altLang="en-US" sz="1200" dirty="0">
                          <a:solidFill>
                            <a:srgbClr val="484C58"/>
                          </a:solidFill>
                          <a:effectLst/>
                          <a:latin typeface="微軟正黑體" panose="020B0604030504040204" pitchFamily="34" charset="-120"/>
                          <a:ea typeface="微軟正黑體" panose="020B0604030504040204" pitchFamily="34" charset="-120"/>
                        </a:rPr>
                        <a:t>學生心得報告若未全數上傳無法進行經費結案。</a:t>
                      </a:r>
                    </a:p>
                  </a:txBody>
                  <a:tcPr marL="41520" marR="41520" marT="41520" marB="41520" anchor="ctr">
                    <a:lnL w="7620" cap="flat" cmpd="sng" algn="ctr">
                      <a:solidFill>
                        <a:srgbClr val="C2C7CD"/>
                      </a:solidFill>
                      <a:prstDash val="solid"/>
                      <a:round/>
                      <a:headEnd type="none" w="med" len="med"/>
                      <a:tailEnd type="none" w="med" len="med"/>
                    </a:lnL>
                    <a:lnR w="7620" cap="flat" cmpd="sng" algn="ctr">
                      <a:solidFill>
                        <a:srgbClr val="C2C7CD"/>
                      </a:solidFill>
                      <a:prstDash val="solid"/>
                      <a:round/>
                      <a:headEnd type="none" w="med" len="med"/>
                      <a:tailEnd type="none" w="med" len="med"/>
                    </a:lnR>
                    <a:lnT w="7620" cap="flat" cmpd="sng" algn="ctr">
                      <a:solidFill>
                        <a:srgbClr val="C2C7CD"/>
                      </a:solidFill>
                      <a:prstDash val="solid"/>
                      <a:round/>
                      <a:headEnd type="none" w="med" len="med"/>
                      <a:tailEnd type="none" w="med" len="med"/>
                    </a:lnT>
                    <a:lnB w="7620" cap="flat" cmpd="sng" algn="ctr">
                      <a:solidFill>
                        <a:srgbClr val="C2C7CD"/>
                      </a:solidFill>
                      <a:prstDash val="solid"/>
                      <a:round/>
                      <a:headEnd type="none" w="med" len="med"/>
                      <a:tailEnd type="none" w="med" len="med"/>
                    </a:lnB>
                  </a:tcPr>
                </a:tc>
                <a:extLst>
                  <a:ext uri="{0D108BD9-81ED-4DB2-BD59-A6C34878D82A}">
                    <a16:rowId xmlns:a16="http://schemas.microsoft.com/office/drawing/2014/main" val="1429349944"/>
                  </a:ext>
                </a:extLst>
              </a:tr>
            </a:tbl>
          </a:graphicData>
        </a:graphic>
      </p:graphicFrame>
      <p:sp>
        <p:nvSpPr>
          <p:cNvPr id="3" name="Rectangle 1"/>
          <p:cNvSpPr>
            <a:spLocks noChangeArrowheads="1"/>
          </p:cNvSpPr>
          <p:nvPr/>
        </p:nvSpPr>
        <p:spPr bwMode="auto">
          <a:xfrm>
            <a:off x="-1908720" y="152636"/>
            <a:ext cx="13256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10</a:t>
            </a:r>
            <a:r>
              <a:rPr kumimoji="0" lang="en-US" altLang="zh-TW" sz="16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9</a:t>
            </a:r>
            <a:r>
              <a:rPr kumimoji="0" lang="zh-TW" altLang="zh-TW" sz="16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年度學海築夢與新南向重要事項日程表</a:t>
            </a:r>
            <a:endParaRPr kumimoji="0" lang="zh-TW" altLang="zh-TW" sz="10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5F6163"/>
                </a:solidFill>
                <a:effectLst/>
                <a:latin typeface="微軟正黑體" panose="020B0604030504040204" pitchFamily="34" charset="-120"/>
                <a:ea typeface="微軟正黑體" panose="020B0604030504040204" pitchFamily="34" charset="-120"/>
              </a:rPr>
              <a:t> </a:t>
            </a:r>
            <a:endParaRPr kumimoji="0" lang="zh-TW" altLang="zh-TW"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7389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83"/>
          <p:cNvGrpSpPr>
            <a:grpSpLocks/>
          </p:cNvGrpSpPr>
          <p:nvPr/>
        </p:nvGrpSpPr>
        <p:grpSpPr bwMode="auto">
          <a:xfrm>
            <a:off x="1368425" y="630240"/>
            <a:ext cx="6191250" cy="323851"/>
            <a:chOff x="1089" y="444"/>
            <a:chExt cx="3900" cy="204"/>
          </a:xfrm>
        </p:grpSpPr>
        <p:sp>
          <p:nvSpPr>
            <p:cNvPr id="67592" name="WordArt 8" descr="01"/>
            <p:cNvSpPr>
              <a:spLocks noChangeArrowheads="1" noChangeShapeType="1" noTextEdit="1"/>
            </p:cNvSpPr>
            <p:nvPr/>
          </p:nvSpPr>
          <p:spPr bwMode="auto">
            <a:xfrm>
              <a:off x="1565" y="444"/>
              <a:ext cx="2948" cy="204"/>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學海築夢</a:t>
              </a:r>
              <a:r>
                <a:rPr lang="en-US" altLang="zh-TW"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a:t>
              </a: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新南向築夢案構成要件</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67593" name="Line 9"/>
            <p:cNvSpPr>
              <a:spLocks noChangeShapeType="1"/>
            </p:cNvSpPr>
            <p:nvPr/>
          </p:nvSpPr>
          <p:spPr bwMode="auto">
            <a:xfrm flipH="1">
              <a:off x="1089" y="527"/>
              <a:ext cx="227" cy="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67594" name="Line 10"/>
            <p:cNvSpPr>
              <a:spLocks noChangeShapeType="1"/>
            </p:cNvSpPr>
            <p:nvPr/>
          </p:nvSpPr>
          <p:spPr bwMode="auto">
            <a:xfrm flipH="1">
              <a:off x="4762" y="527"/>
              <a:ext cx="227" cy="0"/>
            </a:xfrm>
            <a:prstGeom prst="line">
              <a:avLst/>
            </a:prstGeom>
            <a:noFill/>
            <a:ln w="88900" cap="rnd">
              <a:solidFill>
                <a:schemeClr val="bg1"/>
              </a:solidFill>
              <a:prstDash val="sysDot"/>
              <a:round/>
              <a:headEnd/>
              <a:tailEnd/>
            </a:ln>
            <a:effectLst/>
          </p:spPr>
          <p:txBody>
            <a:bodyPr/>
            <a:lstStyle/>
            <a:p>
              <a:pPr>
                <a:defRPr/>
              </a:pPr>
              <a:endParaRPr lang="ko-KR" altLang="en-US" spc="-150"/>
            </a:p>
          </p:txBody>
        </p:sp>
      </p:grpSp>
      <p:grpSp>
        <p:nvGrpSpPr>
          <p:cNvPr id="7171" name="Group 219"/>
          <p:cNvGrpSpPr>
            <a:grpSpLocks/>
          </p:cNvGrpSpPr>
          <p:nvPr/>
        </p:nvGrpSpPr>
        <p:grpSpPr bwMode="auto">
          <a:xfrm>
            <a:off x="1395413" y="5121275"/>
            <a:ext cx="6346826" cy="719138"/>
            <a:chOff x="1037" y="3226"/>
            <a:chExt cx="3998" cy="453"/>
          </a:xfrm>
        </p:grpSpPr>
        <p:sp>
          <p:nvSpPr>
            <p:cNvPr id="7305" name="WordArt 47"/>
            <p:cNvSpPr>
              <a:spLocks noChangeArrowheads="1" noChangeShapeType="1" noTextEdit="1"/>
            </p:cNvSpPr>
            <p:nvPr/>
          </p:nvSpPr>
          <p:spPr bwMode="auto">
            <a:xfrm>
              <a:off x="1037" y="3362"/>
              <a:ext cx="3998" cy="317"/>
            </a:xfrm>
            <a:prstGeom prst="rect">
              <a:avLst/>
            </a:prstGeom>
          </p:spPr>
          <p:txBody>
            <a:bodyPr wrap="none" fromWordArt="1">
              <a:prstTxWarp prst="textPlain">
                <a:avLst>
                  <a:gd name="adj" fmla="val 50000"/>
                </a:avLst>
              </a:prstTxWarp>
            </a:bodyPr>
            <a:lstStyle/>
            <a:p>
              <a:r>
                <a:rPr lang="zh-TW" altLang="en-US" dirty="0" smtClean="0">
                  <a:latin typeface="微軟正黑體" pitchFamily="34" charset="-120"/>
                  <a:ea typeface="微軟正黑體" pitchFamily="34" charset="-120"/>
                </a:rPr>
                <a:t>前進境外</a:t>
              </a:r>
              <a:r>
                <a:rPr lang="zh-TW" altLang="en-US" dirty="0" smtClean="0">
                  <a:solidFill>
                    <a:srgbClr val="FF6600"/>
                  </a:solidFill>
                  <a:latin typeface="微軟正黑體" pitchFamily="34" charset="-120"/>
                  <a:ea typeface="微軟正黑體" pitchFamily="34" charset="-120"/>
                </a:rPr>
                <a:t>專業場域</a:t>
              </a:r>
              <a:r>
                <a:rPr lang="zh-TW" altLang="en-US" dirty="0" smtClean="0">
                  <a:latin typeface="微軟正黑體" pitchFamily="34" charset="-120"/>
                  <a:ea typeface="微軟正黑體" pitchFamily="34" charset="-120"/>
                </a:rPr>
                <a:t>實習</a:t>
              </a:r>
              <a:endParaRPr lang="zh-TW" altLang="en-US" dirty="0">
                <a:latin typeface="微軟正黑體" pitchFamily="34" charset="-120"/>
                <a:ea typeface="微軟正黑體" pitchFamily="34" charset="-120"/>
              </a:endParaRPr>
            </a:p>
          </p:txBody>
        </p:sp>
        <p:sp>
          <p:nvSpPr>
            <p:cNvPr id="67632" name="Oval 48"/>
            <p:cNvSpPr>
              <a:spLocks noChangeArrowheads="1"/>
            </p:cNvSpPr>
            <p:nvPr/>
          </p:nvSpPr>
          <p:spPr bwMode="auto">
            <a:xfrm>
              <a:off x="2811" y="3226"/>
              <a:ext cx="68" cy="68"/>
            </a:xfrm>
            <a:prstGeom prst="ellipse">
              <a:avLst/>
            </a:prstGeom>
            <a:solidFill>
              <a:srgbClr val="FF6600"/>
            </a:solidFill>
            <a:ln w="9525" algn="ctr">
              <a:noFill/>
              <a:round/>
              <a:headEnd/>
              <a:tailEnd/>
            </a:ln>
            <a:effectLst/>
          </p:spPr>
          <p:txBody>
            <a:bodyPr/>
            <a:lstStyle/>
            <a:p>
              <a:pPr>
                <a:defRPr/>
              </a:pPr>
              <a:endParaRPr lang="ko-KR" altLang="en-US" spc="-150"/>
            </a:p>
          </p:txBody>
        </p:sp>
        <p:sp>
          <p:nvSpPr>
            <p:cNvPr id="67633" name="Oval 49"/>
            <p:cNvSpPr>
              <a:spLocks noChangeArrowheads="1"/>
            </p:cNvSpPr>
            <p:nvPr/>
          </p:nvSpPr>
          <p:spPr bwMode="auto">
            <a:xfrm>
              <a:off x="3197" y="3226"/>
              <a:ext cx="68" cy="68"/>
            </a:xfrm>
            <a:prstGeom prst="ellipse">
              <a:avLst/>
            </a:prstGeom>
            <a:solidFill>
              <a:srgbClr val="FF6600"/>
            </a:solidFill>
            <a:ln w="9525" algn="ctr">
              <a:noFill/>
              <a:round/>
              <a:headEnd/>
              <a:tailEnd/>
            </a:ln>
            <a:effectLst/>
          </p:spPr>
          <p:txBody>
            <a:bodyPr/>
            <a:lstStyle/>
            <a:p>
              <a:pPr>
                <a:defRPr/>
              </a:pPr>
              <a:endParaRPr lang="ko-KR" altLang="en-US" spc="-150"/>
            </a:p>
          </p:txBody>
        </p:sp>
        <p:sp>
          <p:nvSpPr>
            <p:cNvPr id="67634" name="Oval 50"/>
            <p:cNvSpPr>
              <a:spLocks noChangeArrowheads="1"/>
            </p:cNvSpPr>
            <p:nvPr/>
          </p:nvSpPr>
          <p:spPr bwMode="auto">
            <a:xfrm>
              <a:off x="3628" y="3226"/>
              <a:ext cx="68" cy="68"/>
            </a:xfrm>
            <a:prstGeom prst="ellipse">
              <a:avLst/>
            </a:prstGeom>
            <a:solidFill>
              <a:srgbClr val="FF6600"/>
            </a:solidFill>
            <a:ln w="9525" algn="ctr">
              <a:noFill/>
              <a:round/>
              <a:headEnd/>
              <a:tailEnd/>
            </a:ln>
            <a:effectLst/>
          </p:spPr>
          <p:txBody>
            <a:bodyPr/>
            <a:lstStyle/>
            <a:p>
              <a:pPr>
                <a:defRPr/>
              </a:pPr>
              <a:endParaRPr lang="ko-KR" altLang="en-US" spc="-150"/>
            </a:p>
          </p:txBody>
        </p:sp>
        <p:sp>
          <p:nvSpPr>
            <p:cNvPr id="67635" name="Oval 51"/>
            <p:cNvSpPr>
              <a:spLocks noChangeArrowheads="1"/>
            </p:cNvSpPr>
            <p:nvPr/>
          </p:nvSpPr>
          <p:spPr bwMode="auto">
            <a:xfrm>
              <a:off x="4013" y="3226"/>
              <a:ext cx="68" cy="68"/>
            </a:xfrm>
            <a:prstGeom prst="ellipse">
              <a:avLst/>
            </a:prstGeom>
            <a:solidFill>
              <a:srgbClr val="FF6600"/>
            </a:solidFill>
            <a:ln w="9525" algn="ctr">
              <a:noFill/>
              <a:round/>
              <a:headEnd/>
              <a:tailEnd/>
            </a:ln>
            <a:effectLst/>
          </p:spPr>
          <p:txBody>
            <a:bodyPr/>
            <a:lstStyle/>
            <a:p>
              <a:pPr>
                <a:defRPr/>
              </a:pPr>
              <a:endParaRPr lang="ko-KR" altLang="en-US" spc="-150"/>
            </a:p>
          </p:txBody>
        </p:sp>
      </p:grpSp>
      <p:sp>
        <p:nvSpPr>
          <p:cNvPr id="67637" name="AutoShape 53"/>
          <p:cNvSpPr>
            <a:spLocks noChangeArrowheads="1"/>
          </p:cNvSpPr>
          <p:nvPr/>
        </p:nvSpPr>
        <p:spPr bwMode="auto">
          <a:xfrm>
            <a:off x="4138613" y="4365625"/>
            <a:ext cx="865187" cy="647700"/>
          </a:xfrm>
          <a:prstGeom prst="downArrow">
            <a:avLst>
              <a:gd name="adj1" fmla="val 39083"/>
              <a:gd name="adj2" fmla="val 62500"/>
            </a:avLst>
          </a:prstGeom>
          <a:solidFill>
            <a:srgbClr val="C0C0C0"/>
          </a:solidFill>
          <a:ln w="9525">
            <a:noFill/>
            <a:miter lim="800000"/>
            <a:headEnd/>
            <a:tailEnd/>
          </a:ln>
          <a:effectLst/>
        </p:spPr>
        <p:txBody>
          <a:bodyPr vert="eaVert" wrap="none" anchor="ctr"/>
          <a:lstStyle/>
          <a:p>
            <a:pPr>
              <a:defRPr/>
            </a:pPr>
            <a:endParaRPr lang="ko-KR" altLang="en-US" spc="-150"/>
          </a:p>
        </p:txBody>
      </p:sp>
      <p:sp>
        <p:nvSpPr>
          <p:cNvPr id="67657" name="Freeform 73"/>
          <p:cNvSpPr>
            <a:spLocks/>
          </p:cNvSpPr>
          <p:nvPr/>
        </p:nvSpPr>
        <p:spPr bwMode="auto">
          <a:xfrm>
            <a:off x="1763713" y="4149725"/>
            <a:ext cx="5616575" cy="252413"/>
          </a:xfrm>
          <a:custGeom>
            <a:avLst/>
            <a:gdLst/>
            <a:ahLst/>
            <a:cxnLst>
              <a:cxn ang="0">
                <a:pos x="0" y="23"/>
              </a:cxn>
              <a:cxn ang="0">
                <a:pos x="0" y="181"/>
              </a:cxn>
              <a:cxn ang="0">
                <a:pos x="4083" y="181"/>
              </a:cxn>
              <a:cxn ang="0">
                <a:pos x="4083" y="0"/>
              </a:cxn>
            </a:cxnLst>
            <a:rect l="0" t="0" r="r" b="b"/>
            <a:pathLst>
              <a:path w="4083" h="181">
                <a:moveTo>
                  <a:pt x="0" y="23"/>
                </a:moveTo>
                <a:lnTo>
                  <a:pt x="0" y="181"/>
                </a:lnTo>
                <a:lnTo>
                  <a:pt x="4083" y="181"/>
                </a:lnTo>
                <a:lnTo>
                  <a:pt x="4083" y="0"/>
                </a:lnTo>
              </a:path>
            </a:pathLst>
          </a:custGeom>
          <a:noFill/>
          <a:ln w="127000" cap="flat" cmpd="sng">
            <a:solidFill>
              <a:srgbClr val="C0C0C0"/>
            </a:solidFill>
            <a:prstDash val="solid"/>
            <a:round/>
            <a:headEnd/>
            <a:tailEnd/>
          </a:ln>
          <a:effectLst/>
        </p:spPr>
        <p:txBody>
          <a:bodyPr wrap="none" anchor="ctr"/>
          <a:lstStyle/>
          <a:p>
            <a:pPr>
              <a:defRPr/>
            </a:pPr>
            <a:endParaRPr lang="ko-KR" altLang="en-US" spc="-150"/>
          </a:p>
        </p:txBody>
      </p:sp>
      <p:sp>
        <p:nvSpPr>
          <p:cNvPr id="67658" name="Line 74"/>
          <p:cNvSpPr>
            <a:spLocks noChangeShapeType="1"/>
          </p:cNvSpPr>
          <p:nvPr/>
        </p:nvSpPr>
        <p:spPr bwMode="auto">
          <a:xfrm>
            <a:off x="3635375" y="4149725"/>
            <a:ext cx="0" cy="252413"/>
          </a:xfrm>
          <a:prstGeom prst="line">
            <a:avLst/>
          </a:prstGeom>
          <a:noFill/>
          <a:ln w="127000">
            <a:solidFill>
              <a:srgbClr val="C0C0C0"/>
            </a:solidFill>
            <a:round/>
            <a:headEnd/>
            <a:tailEnd/>
          </a:ln>
          <a:effectLst/>
        </p:spPr>
        <p:txBody>
          <a:bodyPr wrap="none" anchor="ctr"/>
          <a:lstStyle/>
          <a:p>
            <a:pPr>
              <a:defRPr/>
            </a:pPr>
            <a:endParaRPr lang="ko-KR" altLang="en-US" spc="-150"/>
          </a:p>
        </p:txBody>
      </p:sp>
      <p:sp>
        <p:nvSpPr>
          <p:cNvPr id="67659" name="Line 75"/>
          <p:cNvSpPr>
            <a:spLocks noChangeShapeType="1"/>
          </p:cNvSpPr>
          <p:nvPr/>
        </p:nvSpPr>
        <p:spPr bwMode="auto">
          <a:xfrm>
            <a:off x="5508625" y="4149725"/>
            <a:ext cx="0" cy="252413"/>
          </a:xfrm>
          <a:prstGeom prst="line">
            <a:avLst/>
          </a:prstGeom>
          <a:noFill/>
          <a:ln w="127000">
            <a:solidFill>
              <a:srgbClr val="C0C0C0"/>
            </a:solidFill>
            <a:round/>
            <a:headEnd/>
            <a:tailEnd/>
          </a:ln>
          <a:effectLst/>
        </p:spPr>
        <p:txBody>
          <a:bodyPr wrap="none" anchor="ctr"/>
          <a:lstStyle/>
          <a:p>
            <a:pPr>
              <a:defRPr/>
            </a:pPr>
            <a:endParaRPr lang="ko-KR" altLang="en-US" spc="-150"/>
          </a:p>
        </p:txBody>
      </p:sp>
      <p:sp>
        <p:nvSpPr>
          <p:cNvPr id="7276" name="AutoShape 25"/>
          <p:cNvSpPr>
            <a:spLocks noChangeArrowheads="1"/>
          </p:cNvSpPr>
          <p:nvPr/>
        </p:nvSpPr>
        <p:spPr bwMode="auto">
          <a:xfrm>
            <a:off x="4645025" y="1676400"/>
            <a:ext cx="1971675" cy="2473325"/>
          </a:xfrm>
          <a:prstGeom prst="roundRect">
            <a:avLst>
              <a:gd name="adj" fmla="val 15454"/>
            </a:avLst>
          </a:prstGeom>
          <a:solidFill>
            <a:schemeClr val="bg1"/>
          </a:solidFill>
          <a:ln w="127000">
            <a:solidFill>
              <a:srgbClr val="C0C0C0"/>
            </a:solidFill>
            <a:round/>
            <a:headEnd/>
            <a:tailEnd/>
          </a:ln>
        </p:spPr>
        <p:txBody>
          <a:bodyPr wrap="none" anchor="ctr"/>
          <a:lstStyle/>
          <a:p>
            <a:endParaRPr lang="ko-KR" altLang="en-US"/>
          </a:p>
        </p:txBody>
      </p:sp>
      <p:sp>
        <p:nvSpPr>
          <p:cNvPr id="7277" name="WordArt 33"/>
          <p:cNvSpPr>
            <a:spLocks noChangeArrowheads="1" noChangeShapeType="1" noTextEdit="1"/>
          </p:cNvSpPr>
          <p:nvPr/>
        </p:nvSpPr>
        <p:spPr bwMode="auto">
          <a:xfrm>
            <a:off x="5339567" y="3331834"/>
            <a:ext cx="564123" cy="186479"/>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rgbClr val="333333"/>
                </a:solidFill>
                <a:latin typeface="微軟正黑體" pitchFamily="34" charset="-120"/>
                <a:ea typeface="HY헤드라인M"/>
              </a:rPr>
              <a:t>計畫經費</a:t>
            </a:r>
            <a:endParaRPr lang="ko-KR" altLang="en-US" kern="10" spc="-150" dirty="0">
              <a:ln w="9525">
                <a:noFill/>
                <a:round/>
                <a:headEnd/>
                <a:tailEnd/>
              </a:ln>
              <a:solidFill>
                <a:srgbClr val="333333"/>
              </a:solidFill>
              <a:latin typeface="微軟正黑體" pitchFamily="34" charset="-120"/>
              <a:ea typeface="HY헤드라인M"/>
            </a:endParaRPr>
          </a:p>
        </p:txBody>
      </p:sp>
      <p:sp>
        <p:nvSpPr>
          <p:cNvPr id="67618" name="WordArt 34"/>
          <p:cNvSpPr>
            <a:spLocks noChangeArrowheads="1" noChangeShapeType="1" noTextEdit="1"/>
          </p:cNvSpPr>
          <p:nvPr/>
        </p:nvSpPr>
        <p:spPr bwMode="auto">
          <a:xfrm>
            <a:off x="4896036" y="3593559"/>
            <a:ext cx="1548172" cy="333699"/>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solidFill>
                  <a:srgbClr val="FF6600"/>
                </a:solidFill>
                <a:latin typeface="微軟正黑體" pitchFamily="34" charset="-120"/>
                <a:ea typeface="HY헤드라인M"/>
              </a:rPr>
              <a:t>教育部補助、學校配合款</a:t>
            </a:r>
            <a:endParaRPr lang="ko-KR" altLang="en-US" kern="10" spc="-150" dirty="0">
              <a:ln w="9525">
                <a:noFill/>
                <a:round/>
                <a:headEnd/>
                <a:tailEnd/>
              </a:ln>
              <a:solidFill>
                <a:srgbClr val="FF6600"/>
              </a:solidFill>
              <a:latin typeface="微軟正黑體" pitchFamily="34" charset="-120"/>
              <a:ea typeface="HY헤드라인M"/>
            </a:endParaRPr>
          </a:p>
        </p:txBody>
      </p:sp>
      <p:sp>
        <p:nvSpPr>
          <p:cNvPr id="7217" name="AutoShape 27"/>
          <p:cNvSpPr>
            <a:spLocks noChangeArrowheads="1"/>
          </p:cNvSpPr>
          <p:nvPr/>
        </p:nvSpPr>
        <p:spPr bwMode="auto">
          <a:xfrm>
            <a:off x="6616700" y="1647825"/>
            <a:ext cx="1971675" cy="2501900"/>
          </a:xfrm>
          <a:prstGeom prst="roundRect">
            <a:avLst>
              <a:gd name="adj" fmla="val 15454"/>
            </a:avLst>
          </a:prstGeom>
          <a:solidFill>
            <a:schemeClr val="bg1"/>
          </a:solidFill>
          <a:ln w="127000">
            <a:solidFill>
              <a:srgbClr val="C0C0C0"/>
            </a:solidFill>
            <a:round/>
            <a:headEnd/>
            <a:tailEnd/>
          </a:ln>
        </p:spPr>
        <p:txBody>
          <a:bodyPr wrap="none" anchor="ctr"/>
          <a:lstStyle/>
          <a:p>
            <a:endParaRPr lang="ko-KR" altLang="en-US"/>
          </a:p>
        </p:txBody>
      </p:sp>
      <p:sp>
        <p:nvSpPr>
          <p:cNvPr id="7218" name="WordArt 39"/>
          <p:cNvSpPr>
            <a:spLocks noChangeArrowheads="1" noChangeShapeType="1" noTextEdit="1"/>
          </p:cNvSpPr>
          <p:nvPr/>
        </p:nvSpPr>
        <p:spPr bwMode="auto">
          <a:xfrm>
            <a:off x="7235143" y="3322385"/>
            <a:ext cx="714665" cy="188634"/>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rgbClr val="333333"/>
                </a:solidFill>
                <a:latin typeface="微軟正黑體" pitchFamily="34" charset="-120"/>
                <a:ea typeface="HY헤드라인M"/>
              </a:rPr>
              <a:t>計畫期間</a:t>
            </a:r>
            <a:endParaRPr lang="ko-KR" altLang="en-US" kern="10" spc="-150" dirty="0">
              <a:ln w="9525">
                <a:noFill/>
                <a:round/>
                <a:headEnd/>
                <a:tailEnd/>
              </a:ln>
              <a:solidFill>
                <a:srgbClr val="333333"/>
              </a:solidFill>
              <a:latin typeface="微軟正黑體" pitchFamily="34" charset="-120"/>
              <a:ea typeface="HY헤드라인M"/>
            </a:endParaRPr>
          </a:p>
        </p:txBody>
      </p:sp>
      <p:sp>
        <p:nvSpPr>
          <p:cNvPr id="67624" name="WordArt 40"/>
          <p:cNvSpPr>
            <a:spLocks noChangeArrowheads="1" noChangeShapeType="1" noTextEdit="1"/>
          </p:cNvSpPr>
          <p:nvPr/>
        </p:nvSpPr>
        <p:spPr bwMode="auto">
          <a:xfrm>
            <a:off x="7011809" y="3587134"/>
            <a:ext cx="1162986" cy="337555"/>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solidFill>
                  <a:srgbClr val="FF6600"/>
                </a:solidFill>
                <a:latin typeface="微軟正黑體" pitchFamily="34" charset="-120"/>
                <a:ea typeface="HY헤드라인M"/>
              </a:rPr>
              <a:t>築夢</a:t>
            </a:r>
            <a:r>
              <a:rPr lang="en-US" altLang="ko-KR" kern="10" spc="-150" dirty="0" smtClean="0">
                <a:ln w="9525">
                  <a:noFill/>
                  <a:round/>
                  <a:headEnd/>
                  <a:tailEnd/>
                </a:ln>
                <a:solidFill>
                  <a:srgbClr val="FF6600"/>
                </a:solidFill>
                <a:latin typeface="微軟正黑體" pitchFamily="34" charset="-120"/>
                <a:ea typeface="HY헤드라인M"/>
              </a:rPr>
              <a:t>30</a:t>
            </a:r>
            <a:r>
              <a:rPr lang="zh-TW" altLang="en-US" kern="10" spc="-150" dirty="0" smtClean="0">
                <a:ln w="9525">
                  <a:noFill/>
                  <a:round/>
                  <a:headEnd/>
                  <a:tailEnd/>
                </a:ln>
                <a:solidFill>
                  <a:srgbClr val="FF6600"/>
                </a:solidFill>
                <a:latin typeface="微軟正黑體" pitchFamily="34" charset="-120"/>
                <a:ea typeface="HY헤드라인M"/>
              </a:rPr>
              <a:t>天以上</a:t>
            </a:r>
            <a:r>
              <a:rPr lang="en-US" altLang="zh-TW" kern="10" spc="-150" dirty="0" smtClean="0">
                <a:ln w="9525">
                  <a:noFill/>
                  <a:round/>
                  <a:headEnd/>
                  <a:tailEnd/>
                </a:ln>
                <a:solidFill>
                  <a:srgbClr val="FF6600"/>
                </a:solidFill>
                <a:latin typeface="微軟正黑體" pitchFamily="34" charset="-120"/>
                <a:ea typeface="HY헤드라인M"/>
              </a:rPr>
              <a:t/>
            </a:r>
            <a:br>
              <a:rPr lang="en-US" altLang="zh-TW" kern="10" spc="-150" dirty="0" smtClean="0">
                <a:ln w="9525">
                  <a:noFill/>
                  <a:round/>
                  <a:headEnd/>
                  <a:tailEnd/>
                </a:ln>
                <a:solidFill>
                  <a:srgbClr val="FF6600"/>
                </a:solidFill>
                <a:latin typeface="微軟正黑體" pitchFamily="34" charset="-120"/>
                <a:ea typeface="HY헤드라인M"/>
              </a:rPr>
            </a:br>
            <a:r>
              <a:rPr lang="zh-TW" altLang="en-US" kern="10" spc="-150" dirty="0" smtClean="0">
                <a:ln w="9525">
                  <a:noFill/>
                  <a:round/>
                  <a:headEnd/>
                  <a:tailEnd/>
                </a:ln>
                <a:solidFill>
                  <a:srgbClr val="FF6600"/>
                </a:solidFill>
                <a:latin typeface="微軟正黑體" pitchFamily="34" charset="-120"/>
                <a:ea typeface="HY헤드라인M"/>
              </a:rPr>
              <a:t>印尼</a:t>
            </a:r>
            <a:r>
              <a:rPr lang="en-US" altLang="zh-TW" kern="10" spc="-150" dirty="0" smtClean="0">
                <a:ln w="9525">
                  <a:noFill/>
                  <a:round/>
                  <a:headEnd/>
                  <a:tailEnd/>
                </a:ln>
                <a:solidFill>
                  <a:srgbClr val="FF6600"/>
                </a:solidFill>
                <a:latin typeface="微軟正黑體" pitchFamily="34" charset="-120"/>
                <a:ea typeface="HY헤드라인M"/>
              </a:rPr>
              <a:t>25</a:t>
            </a:r>
            <a:r>
              <a:rPr lang="zh-TW" altLang="en-US" kern="10" spc="-150" dirty="0" smtClean="0">
                <a:ln w="9525">
                  <a:noFill/>
                  <a:round/>
                  <a:headEnd/>
                  <a:tailEnd/>
                </a:ln>
                <a:solidFill>
                  <a:srgbClr val="FF6600"/>
                </a:solidFill>
                <a:latin typeface="微軟正黑體" pitchFamily="34" charset="-120"/>
                <a:ea typeface="HY헤드라인M"/>
              </a:rPr>
              <a:t>天以上</a:t>
            </a:r>
            <a:endParaRPr lang="ko-KR" altLang="en-US" kern="10" spc="-150" dirty="0">
              <a:ln w="9525">
                <a:noFill/>
                <a:round/>
                <a:headEnd/>
                <a:tailEnd/>
              </a:ln>
              <a:solidFill>
                <a:srgbClr val="FF6600"/>
              </a:solidFill>
              <a:latin typeface="微軟正黑體" pitchFamily="34" charset="-120"/>
              <a:ea typeface="HY헤드라인M"/>
            </a:endParaRPr>
          </a:p>
        </p:txBody>
      </p:sp>
      <p:sp>
        <p:nvSpPr>
          <p:cNvPr id="7208" name="AutoShape 24"/>
          <p:cNvSpPr>
            <a:spLocks noChangeArrowheads="1"/>
          </p:cNvSpPr>
          <p:nvPr/>
        </p:nvSpPr>
        <p:spPr bwMode="auto">
          <a:xfrm>
            <a:off x="2636838" y="1692275"/>
            <a:ext cx="2008187" cy="2457450"/>
          </a:xfrm>
          <a:prstGeom prst="roundRect">
            <a:avLst>
              <a:gd name="adj" fmla="val 15454"/>
            </a:avLst>
          </a:prstGeom>
          <a:solidFill>
            <a:schemeClr val="bg1"/>
          </a:solidFill>
          <a:ln w="127000">
            <a:solidFill>
              <a:srgbClr val="C0C0C0"/>
            </a:solidFill>
            <a:round/>
            <a:headEnd/>
            <a:tailEnd/>
          </a:ln>
        </p:spPr>
        <p:txBody>
          <a:bodyPr wrap="none" anchor="ctr"/>
          <a:lstStyle/>
          <a:p>
            <a:endParaRPr lang="ko-KR" altLang="en-US"/>
          </a:p>
        </p:txBody>
      </p:sp>
      <p:sp>
        <p:nvSpPr>
          <p:cNvPr id="7209" name="WordArt 30"/>
          <p:cNvSpPr>
            <a:spLocks noChangeArrowheads="1" noChangeShapeType="1" noTextEdit="1"/>
          </p:cNvSpPr>
          <p:nvPr/>
        </p:nvSpPr>
        <p:spPr bwMode="auto">
          <a:xfrm>
            <a:off x="3305487" y="3337084"/>
            <a:ext cx="727900" cy="185282"/>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rgbClr val="333333"/>
                </a:solidFill>
                <a:latin typeface="微軟正黑體" pitchFamily="34" charset="-120"/>
                <a:ea typeface="HY헤드라인M"/>
              </a:rPr>
              <a:t>團員招募</a:t>
            </a:r>
            <a:endParaRPr lang="ko-KR" altLang="en-US" kern="10" spc="-150" dirty="0">
              <a:ln w="9525">
                <a:noFill/>
                <a:round/>
                <a:headEnd/>
                <a:tailEnd/>
              </a:ln>
              <a:solidFill>
                <a:srgbClr val="333333"/>
              </a:solidFill>
              <a:latin typeface="微軟正黑體" pitchFamily="34" charset="-120"/>
              <a:ea typeface="HY헤드라인M"/>
            </a:endParaRPr>
          </a:p>
        </p:txBody>
      </p:sp>
      <p:sp>
        <p:nvSpPr>
          <p:cNvPr id="67615" name="WordArt 31"/>
          <p:cNvSpPr>
            <a:spLocks noChangeArrowheads="1" noChangeShapeType="1" noTextEdit="1"/>
          </p:cNvSpPr>
          <p:nvPr/>
        </p:nvSpPr>
        <p:spPr bwMode="auto">
          <a:xfrm>
            <a:off x="2879812" y="3597129"/>
            <a:ext cx="1584175" cy="331558"/>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solidFill>
                  <a:srgbClr val="FF6600"/>
                </a:solidFill>
                <a:latin typeface="微軟正黑體" pitchFamily="34" charset="-120"/>
                <a:ea typeface="HY헤드라인M"/>
              </a:rPr>
              <a:t>本校專任教師及學生</a:t>
            </a:r>
            <a:endParaRPr lang="ko-KR" altLang="en-US" kern="10" spc="-150" dirty="0">
              <a:ln w="9525">
                <a:noFill/>
                <a:round/>
                <a:headEnd/>
                <a:tailEnd/>
              </a:ln>
              <a:solidFill>
                <a:srgbClr val="FF6600"/>
              </a:solidFill>
              <a:latin typeface="微軟正黑體" pitchFamily="34" charset="-120"/>
              <a:ea typeface="HY헤드라인M"/>
            </a:endParaRPr>
          </a:p>
        </p:txBody>
      </p:sp>
      <p:sp>
        <p:nvSpPr>
          <p:cNvPr id="7184" name="AutoShape 15"/>
          <p:cNvSpPr>
            <a:spLocks noChangeArrowheads="1"/>
          </p:cNvSpPr>
          <p:nvPr/>
        </p:nvSpPr>
        <p:spPr bwMode="auto">
          <a:xfrm>
            <a:off x="555625" y="1695450"/>
            <a:ext cx="2044700" cy="2454275"/>
          </a:xfrm>
          <a:prstGeom prst="roundRect">
            <a:avLst>
              <a:gd name="adj" fmla="val 15454"/>
            </a:avLst>
          </a:prstGeom>
          <a:solidFill>
            <a:schemeClr val="bg1"/>
          </a:solidFill>
          <a:ln w="127000">
            <a:solidFill>
              <a:srgbClr val="C0C0C0"/>
            </a:solidFill>
            <a:round/>
            <a:headEnd/>
            <a:tailEnd/>
          </a:ln>
        </p:spPr>
        <p:txBody>
          <a:bodyPr wrap="none" anchor="ctr"/>
          <a:lstStyle/>
          <a:p>
            <a:endParaRPr lang="ko-KR" altLang="en-US"/>
          </a:p>
        </p:txBody>
      </p:sp>
      <p:sp>
        <p:nvSpPr>
          <p:cNvPr id="7185" name="WordArt 16"/>
          <p:cNvSpPr>
            <a:spLocks noChangeArrowheads="1" noChangeShapeType="1" noTextEdit="1"/>
          </p:cNvSpPr>
          <p:nvPr/>
        </p:nvSpPr>
        <p:spPr bwMode="auto">
          <a:xfrm>
            <a:off x="1119771" y="3338134"/>
            <a:ext cx="895537" cy="185043"/>
          </a:xfrm>
          <a:prstGeom prst="rect">
            <a:avLst/>
          </a:prstGeom>
        </p:spPr>
        <p:txBody>
          <a:bodyPr wrap="none" fromWordArt="1">
            <a:prstTxWarp prst="textPlain">
              <a:avLst>
                <a:gd name="adj" fmla="val 50000"/>
              </a:avLst>
            </a:prstTxWarp>
          </a:bodyPr>
          <a:lstStyle/>
          <a:p>
            <a:pPr algn="ctr"/>
            <a:r>
              <a:rPr lang="zh-TW" altLang="en-US" kern="10" spc="-150" dirty="0" smtClean="0">
                <a:ln w="9525">
                  <a:noFill/>
                  <a:round/>
                  <a:headEnd/>
                  <a:tailEnd/>
                </a:ln>
                <a:solidFill>
                  <a:srgbClr val="333333"/>
                </a:solidFill>
                <a:latin typeface="微軟正黑體" pitchFamily="34" charset="-120"/>
                <a:ea typeface="微軟正黑體" pitchFamily="34" charset="-120"/>
              </a:rPr>
              <a:t>境外實習機構媒合</a:t>
            </a:r>
            <a:endParaRPr lang="ko-KR" altLang="en-US" kern="10" spc="-150" dirty="0">
              <a:ln w="9525">
                <a:noFill/>
                <a:round/>
                <a:headEnd/>
                <a:tailEnd/>
              </a:ln>
              <a:solidFill>
                <a:srgbClr val="333333"/>
              </a:solidFill>
              <a:latin typeface="微軟正黑體" pitchFamily="34" charset="-120"/>
              <a:ea typeface="HY헤드라인M"/>
            </a:endParaRPr>
          </a:p>
        </p:txBody>
      </p:sp>
      <p:sp>
        <p:nvSpPr>
          <p:cNvPr id="67612" name="WordArt 28"/>
          <p:cNvSpPr>
            <a:spLocks noChangeArrowheads="1" noChangeShapeType="1" noTextEdit="1"/>
          </p:cNvSpPr>
          <p:nvPr/>
        </p:nvSpPr>
        <p:spPr bwMode="auto">
          <a:xfrm>
            <a:off x="791580" y="3597843"/>
            <a:ext cx="1692188" cy="331129"/>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solidFill>
                  <a:srgbClr val="FF6600"/>
                </a:solidFill>
                <a:latin typeface="微軟正黑體" pitchFamily="34" charset="-120"/>
                <a:ea typeface="HY헤드라인M"/>
              </a:rPr>
              <a:t>教職員人脈、姐妹校、政府</a:t>
            </a:r>
            <a:endParaRPr lang="ko-KR" altLang="en-US" kern="10" spc="-150" dirty="0">
              <a:ln w="9525">
                <a:noFill/>
                <a:round/>
                <a:headEnd/>
                <a:tailEnd/>
              </a:ln>
              <a:solidFill>
                <a:srgbClr val="FF6600"/>
              </a:solidFill>
              <a:latin typeface="微軟正黑體" pitchFamily="34" charset="-120"/>
              <a:ea typeface="HY헤드라인M"/>
            </a:endParaRPr>
          </a:p>
        </p:txBody>
      </p:sp>
      <p:pic>
        <p:nvPicPr>
          <p:cNvPr id="146" name="圖片 145" descr="2_01_004.png"/>
          <p:cNvPicPr>
            <a:picLocks noChangeAspect="1"/>
          </p:cNvPicPr>
          <p:nvPr/>
        </p:nvPicPr>
        <p:blipFill>
          <a:blip r:embed="rId3" cstate="print"/>
          <a:stretch>
            <a:fillRect/>
          </a:stretch>
        </p:blipFill>
        <p:spPr>
          <a:xfrm>
            <a:off x="957213" y="2100722"/>
            <a:ext cx="1219099" cy="999661"/>
          </a:xfrm>
          <a:prstGeom prst="rect">
            <a:avLst/>
          </a:prstGeom>
        </p:spPr>
      </p:pic>
      <p:pic>
        <p:nvPicPr>
          <p:cNvPr id="147" name="圖片 146" descr="2_01_005.png"/>
          <p:cNvPicPr>
            <a:picLocks noChangeAspect="1"/>
          </p:cNvPicPr>
          <p:nvPr/>
        </p:nvPicPr>
        <p:blipFill>
          <a:blip r:embed="rId4" cstate="print"/>
          <a:stretch>
            <a:fillRect/>
          </a:stretch>
        </p:blipFill>
        <p:spPr>
          <a:xfrm>
            <a:off x="3147993" y="2041506"/>
            <a:ext cx="999661" cy="1072807"/>
          </a:xfrm>
          <a:prstGeom prst="rect">
            <a:avLst/>
          </a:prstGeom>
        </p:spPr>
      </p:pic>
      <p:pic>
        <p:nvPicPr>
          <p:cNvPr id="148" name="圖片 147" descr="2_01_006.png"/>
          <p:cNvPicPr>
            <a:picLocks noChangeAspect="1"/>
          </p:cNvPicPr>
          <p:nvPr/>
        </p:nvPicPr>
        <p:blipFill>
          <a:blip r:embed="rId5" cstate="print"/>
          <a:stretch>
            <a:fillRect/>
          </a:stretch>
        </p:blipFill>
        <p:spPr>
          <a:xfrm>
            <a:off x="5010156" y="2004993"/>
            <a:ext cx="1261768" cy="1188622"/>
          </a:xfrm>
          <a:prstGeom prst="rect">
            <a:avLst/>
          </a:prstGeom>
        </p:spPr>
      </p:pic>
      <p:pic>
        <p:nvPicPr>
          <p:cNvPr id="39" name="圖片 38" descr="calendar.jpg"/>
          <p:cNvPicPr>
            <a:picLocks noChangeAspect="1"/>
          </p:cNvPicPr>
          <p:nvPr/>
        </p:nvPicPr>
        <p:blipFill>
          <a:blip r:embed="rId6" cstate="print"/>
          <a:stretch>
            <a:fillRect/>
          </a:stretch>
        </p:blipFill>
        <p:spPr>
          <a:xfrm>
            <a:off x="7020272" y="1952836"/>
            <a:ext cx="1179575" cy="1179575"/>
          </a:xfrm>
          <a:prstGeom prst="rect">
            <a:avLst/>
          </a:prstGeom>
        </p:spPr>
      </p:pic>
      <p:sp>
        <p:nvSpPr>
          <p:cNvPr id="40" name="文字方塊 39"/>
          <p:cNvSpPr txBox="1"/>
          <p:nvPr/>
        </p:nvSpPr>
        <p:spPr>
          <a:xfrm>
            <a:off x="5292588" y="6372036"/>
            <a:ext cx="4247964" cy="369332"/>
          </a:xfrm>
          <a:prstGeom prst="rect">
            <a:avLst/>
          </a:prstGeom>
          <a:noFill/>
        </p:spPr>
        <p:txBody>
          <a:bodyPr wrap="square" rtlCol="0">
            <a:spAutoFit/>
          </a:bodyPr>
          <a:lstStyle/>
          <a:p>
            <a:r>
              <a:rPr lang="zh-TW" altLang="en-US" dirty="0" smtClean="0"/>
              <a:t>不含大陸港澳地區，不得與仲介合作</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descr="01"/>
          <p:cNvSpPr>
            <a:spLocks noChangeArrowheads="1" noChangeShapeType="1" noTextEdit="1"/>
          </p:cNvSpPr>
          <p:nvPr/>
        </p:nvSpPr>
        <p:spPr bwMode="auto">
          <a:xfrm>
            <a:off x="3348087" y="630240"/>
            <a:ext cx="2124013" cy="323851"/>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學海築夢補助內容</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3" name="文字方塊 2"/>
          <p:cNvSpPr txBox="1"/>
          <p:nvPr/>
        </p:nvSpPr>
        <p:spPr>
          <a:xfrm>
            <a:off x="323528" y="1124744"/>
            <a:ext cx="8640960" cy="6186309"/>
          </a:xfrm>
          <a:prstGeom prst="rect">
            <a:avLst/>
          </a:prstGeom>
          <a:noFill/>
        </p:spPr>
        <p:txBody>
          <a:bodyPr wrap="square" rtlCol="0">
            <a:spAutoFit/>
          </a:bodyPr>
          <a:lstStyle/>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各校須提出補助款之</a:t>
            </a:r>
            <a:r>
              <a:rPr lang="en-US" altLang="zh-TW" dirty="0" smtClean="0">
                <a:solidFill>
                  <a:schemeClr val="accent6">
                    <a:lumMod val="75000"/>
                  </a:schemeClr>
                </a:solidFill>
                <a:latin typeface="微軟正黑體" pitchFamily="34" charset="-120"/>
                <a:ea typeface="微軟正黑體" pitchFamily="34" charset="-120"/>
              </a:rPr>
              <a:t>20%</a:t>
            </a:r>
            <a:r>
              <a:rPr lang="zh-TW" altLang="en-US" dirty="0" smtClean="0">
                <a:solidFill>
                  <a:schemeClr val="accent6">
                    <a:lumMod val="75000"/>
                  </a:schemeClr>
                </a:solidFill>
                <a:latin typeface="微軟正黑體" pitchFamily="34" charset="-120"/>
                <a:ea typeface="微軟正黑體" pitchFamily="34" charset="-120"/>
              </a:rPr>
              <a:t>配合款。</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補助對象具中華民國國籍，且在臺灣有戶籍者，並且在本校就讀一學期以上之</a:t>
            </a:r>
            <a:r>
              <a:rPr lang="zh-TW" altLang="en-US" b="1" dirty="0" smtClean="0">
                <a:solidFill>
                  <a:srgbClr val="FF0000"/>
                </a:solidFill>
                <a:latin typeface="微軟正黑體" pitchFamily="34" charset="-120"/>
                <a:ea typeface="微軟正黑體" pitchFamily="34" charset="-120"/>
              </a:rPr>
              <a:t>在學學生</a:t>
            </a:r>
            <a:r>
              <a:rPr lang="zh-TW" altLang="en-US" dirty="0" smtClean="0">
                <a:solidFill>
                  <a:schemeClr val="accent6">
                    <a:lumMod val="75000"/>
                  </a:schemeClr>
                </a:solidFill>
                <a:latin typeface="微軟正黑體" pitchFamily="34" charset="-120"/>
                <a:ea typeface="微軟正黑體" pitchFamily="34" charset="-120"/>
              </a:rPr>
              <a:t>。</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補助金額由薦送學校自訂，本校將召開靜宜大學辦理教育部</a:t>
            </a:r>
            <a:r>
              <a:rPr lang="en-US" altLang="zh-TW" dirty="0" smtClean="0">
                <a:solidFill>
                  <a:schemeClr val="accent6">
                    <a:lumMod val="75000"/>
                  </a:schemeClr>
                </a:solidFill>
                <a:latin typeface="微軟正黑體" pitchFamily="34" charset="-120"/>
                <a:ea typeface="微軟正黑體" pitchFamily="34" charset="-120"/>
              </a:rPr>
              <a:t>110</a:t>
            </a:r>
            <a:r>
              <a:rPr lang="zh-TW" altLang="en-US" dirty="0" smtClean="0">
                <a:solidFill>
                  <a:schemeClr val="accent6">
                    <a:lumMod val="75000"/>
                  </a:schemeClr>
                </a:solidFill>
                <a:latin typeface="微軟正黑體" pitchFamily="34" charset="-120"/>
                <a:ea typeface="微軟正黑體" pitchFamily="34" charset="-120"/>
              </a:rPr>
              <a:t>年</a:t>
            </a:r>
            <a:r>
              <a:rPr lang="zh-TW" altLang="en-US" dirty="0" smtClean="0">
                <a:solidFill>
                  <a:schemeClr val="accent6">
                    <a:lumMod val="75000"/>
                  </a:schemeClr>
                </a:solidFill>
                <a:latin typeface="微軟正黑體" pitchFamily="34" charset="-120"/>
                <a:ea typeface="微軟正黑體" pitchFamily="34" charset="-120"/>
              </a:rPr>
              <a:t>「學海築夢暨新南向學海築夢」出國實習案審查會會議，由教務長、國際長、各院院長一同審議。</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實際補助額度</a:t>
            </a:r>
            <a:r>
              <a:rPr lang="en-US" altLang="zh-TW" dirty="0" smtClean="0">
                <a:solidFill>
                  <a:schemeClr val="accent6">
                    <a:lumMod val="75000"/>
                  </a:schemeClr>
                </a:solidFill>
                <a:latin typeface="微軟正黑體" pitchFamily="34" charset="-120"/>
                <a:ea typeface="微軟正黑體" pitchFamily="34" charset="-120"/>
              </a:rPr>
              <a:t>:</a:t>
            </a:r>
            <a:br>
              <a:rPr lang="en-US" altLang="zh-TW" dirty="0" smtClean="0">
                <a:solidFill>
                  <a:schemeClr val="accent6">
                    <a:lumMod val="75000"/>
                  </a:schemeClr>
                </a:solidFill>
                <a:latin typeface="微軟正黑體" pitchFamily="34" charset="-120"/>
                <a:ea typeface="微軟正黑體" pitchFamily="34" charset="-120"/>
              </a:rPr>
            </a:br>
            <a:r>
              <a:rPr lang="zh-TW" altLang="en-US" dirty="0" smtClean="0">
                <a:solidFill>
                  <a:schemeClr val="accent6">
                    <a:lumMod val="75000"/>
                  </a:schemeClr>
                </a:solidFill>
                <a:latin typeface="微軟正黑體" pitchFamily="34" charset="-120"/>
                <a:ea typeface="微軟正黑體" pitchFamily="34" charset="-120"/>
              </a:rPr>
              <a:t>一張國際來回經濟艙機票款、生活費，並以一次為限。</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計畫主持人或共同主持人補助，以一人為限，生活費不超過十四日，並以計畫期程結束前為限。</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選送生</a:t>
            </a:r>
            <a:r>
              <a:rPr lang="zh-TW" altLang="en-US" b="1" dirty="0" smtClean="0">
                <a:solidFill>
                  <a:schemeClr val="accent6">
                    <a:lumMod val="75000"/>
                  </a:schemeClr>
                </a:solidFill>
                <a:latin typeface="微軟正黑體" pitchFamily="34" charset="-120"/>
                <a:ea typeface="微軟正黑體" pitchFamily="34" charset="-120"/>
              </a:rPr>
              <a:t>不得</a:t>
            </a:r>
            <a:r>
              <a:rPr lang="zh-TW" altLang="en-US" dirty="0" smtClean="0">
                <a:solidFill>
                  <a:schemeClr val="accent6">
                    <a:lumMod val="75000"/>
                  </a:schemeClr>
                </a:solidFill>
                <a:latin typeface="微軟正黑體" pitchFamily="34" charset="-120"/>
                <a:ea typeface="微軟正黑體" pitchFamily="34" charset="-120"/>
              </a:rPr>
              <a:t>同時領取我國政府提供之其他出國補助。</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None/>
            </a:pPr>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zh-TW" altLang="en-US" dirty="0"/>
          </a:p>
        </p:txBody>
      </p:sp>
      <p:sp>
        <p:nvSpPr>
          <p:cNvPr id="4"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descr="01"/>
          <p:cNvSpPr>
            <a:spLocks noChangeArrowheads="1" noChangeShapeType="1" noTextEdit="1"/>
          </p:cNvSpPr>
          <p:nvPr/>
        </p:nvSpPr>
        <p:spPr bwMode="auto">
          <a:xfrm>
            <a:off x="3348087" y="630240"/>
            <a:ext cx="2124013" cy="323851"/>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新南向學海築夢補助內容</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3" name="文字方塊 2"/>
          <p:cNvSpPr txBox="1"/>
          <p:nvPr/>
        </p:nvSpPr>
        <p:spPr>
          <a:xfrm>
            <a:off x="323528" y="1124744"/>
            <a:ext cx="8640960" cy="7294305"/>
          </a:xfrm>
          <a:prstGeom prst="rect">
            <a:avLst/>
          </a:prstGeom>
          <a:noFill/>
        </p:spPr>
        <p:txBody>
          <a:bodyPr wrap="square" rtlCol="0">
            <a:spAutoFit/>
          </a:bodyPr>
          <a:lstStyle/>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各</a:t>
            </a:r>
            <a:r>
              <a:rPr lang="zh-TW" altLang="en-US" dirty="0">
                <a:solidFill>
                  <a:schemeClr val="accent6">
                    <a:lumMod val="75000"/>
                  </a:schemeClr>
                </a:solidFill>
                <a:latin typeface="微軟正黑體" pitchFamily="34" charset="-120"/>
                <a:ea typeface="微軟正黑體" pitchFamily="34" charset="-120"/>
              </a:rPr>
              <a:t>校須提出補助款之</a:t>
            </a:r>
            <a:r>
              <a:rPr lang="en-US" altLang="zh-TW" dirty="0">
                <a:solidFill>
                  <a:schemeClr val="accent6">
                    <a:lumMod val="75000"/>
                  </a:schemeClr>
                </a:solidFill>
                <a:latin typeface="微軟正黑體" pitchFamily="34" charset="-120"/>
                <a:ea typeface="微軟正黑體" pitchFamily="34" charset="-120"/>
              </a:rPr>
              <a:t>20%</a:t>
            </a:r>
            <a:r>
              <a:rPr lang="zh-TW" altLang="en-US" dirty="0">
                <a:solidFill>
                  <a:schemeClr val="accent6">
                    <a:lumMod val="75000"/>
                  </a:schemeClr>
                </a:solidFill>
                <a:latin typeface="微軟正黑體" pitchFamily="34" charset="-120"/>
                <a:ea typeface="微軟正黑體" pitchFamily="34" charset="-120"/>
              </a:rPr>
              <a:t>配合款</a:t>
            </a:r>
            <a:r>
              <a:rPr lang="zh-TW" altLang="en-US" dirty="0" smtClean="0">
                <a:solidFill>
                  <a:schemeClr val="accent6">
                    <a:lumMod val="75000"/>
                  </a:schemeClr>
                </a:solidFill>
                <a:latin typeface="微軟正黑體" pitchFamily="34" charset="-120"/>
                <a:ea typeface="微軟正黑體" pitchFamily="34" charset="-120"/>
              </a:rPr>
              <a:t>。</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zh-TW" dirty="0" smtClean="0">
                <a:solidFill>
                  <a:schemeClr val="accent6">
                    <a:lumMod val="75000"/>
                  </a:schemeClr>
                </a:solidFill>
                <a:latin typeface="微軟正黑體" pitchFamily="34" charset="-120"/>
                <a:ea typeface="微軟正黑體" pitchFamily="34" charset="-120"/>
              </a:rPr>
              <a:t>新</a:t>
            </a:r>
            <a:r>
              <a:rPr lang="zh-TW" altLang="zh-TW" dirty="0">
                <a:solidFill>
                  <a:schemeClr val="accent6">
                    <a:lumMod val="75000"/>
                  </a:schemeClr>
                </a:solidFill>
                <a:latin typeface="微軟正黑體" pitchFamily="34" charset="-120"/>
                <a:ea typeface="微軟正黑體" pitchFamily="34" charset="-120"/>
              </a:rPr>
              <a:t>南向國家，指印尼、越南、寮國、汶萊、泰國、緬甸、菲律賓、柬埔寨、新加坡、馬來西亞、印度、巴基斯坦、孟加拉、尼泊爾、不丹、斯里蘭卡、紐西蘭及澳洲等十八國</a:t>
            </a:r>
            <a:r>
              <a:rPr lang="zh-TW" altLang="zh-TW" dirty="0" smtClean="0">
                <a:solidFill>
                  <a:schemeClr val="accent6">
                    <a:lumMod val="75000"/>
                  </a:schemeClr>
                </a:solidFill>
                <a:latin typeface="微軟正黑體" pitchFamily="34" charset="-120"/>
                <a:ea typeface="微軟正黑體" pitchFamily="34" charset="-120"/>
              </a:rPr>
              <a:t>。</a:t>
            </a:r>
            <a:r>
              <a:rPr lang="en-US" altLang="zh-TW" dirty="0">
                <a:solidFill>
                  <a:schemeClr val="accent6">
                    <a:lumMod val="75000"/>
                  </a:schemeClr>
                </a:solidFill>
                <a:latin typeface="微軟正黑體" pitchFamily="34" charset="-120"/>
                <a:ea typeface="微軟正黑體" pitchFamily="34" charset="-120"/>
              </a:rPr>
              <a:t/>
            </a:r>
            <a:br>
              <a:rPr lang="en-US" altLang="zh-TW" dirty="0">
                <a:solidFill>
                  <a:schemeClr val="accent6">
                    <a:lumMod val="75000"/>
                  </a:schemeClr>
                </a:solidFill>
                <a:latin typeface="微軟正黑體" pitchFamily="34" charset="-120"/>
                <a:ea typeface="微軟正黑體" pitchFamily="34" charset="-120"/>
              </a:rPr>
            </a:b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補助對象具中華民國國籍，且在臺灣有戶籍者，並且在本校就讀一學期以上之</a:t>
            </a:r>
            <a:r>
              <a:rPr lang="zh-TW" altLang="en-US" b="1" dirty="0" smtClean="0">
                <a:solidFill>
                  <a:srgbClr val="FF0000"/>
                </a:solidFill>
                <a:latin typeface="微軟正黑體" pitchFamily="34" charset="-120"/>
                <a:ea typeface="微軟正黑體" pitchFamily="34" charset="-120"/>
              </a:rPr>
              <a:t>在學學生</a:t>
            </a:r>
            <a:r>
              <a:rPr lang="zh-TW" altLang="en-US" dirty="0" smtClean="0">
                <a:solidFill>
                  <a:schemeClr val="accent6">
                    <a:lumMod val="75000"/>
                  </a:schemeClr>
                </a:solidFill>
                <a:latin typeface="微軟正黑體" pitchFamily="34" charset="-120"/>
                <a:ea typeface="微軟正黑體" pitchFamily="34" charset="-120"/>
              </a:rPr>
              <a:t>，特別鼓勵新住民申請</a:t>
            </a:r>
            <a:r>
              <a:rPr lang="en-US" altLang="zh-TW" dirty="0" smtClean="0">
                <a:solidFill>
                  <a:schemeClr val="accent6">
                    <a:lumMod val="75000"/>
                  </a:schemeClr>
                </a:solidFill>
                <a:latin typeface="微軟正黑體" pitchFamily="34" charset="-120"/>
                <a:ea typeface="微軟正黑體" pitchFamily="34" charset="-120"/>
              </a:rPr>
              <a:t>!</a:t>
            </a: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補助金額由薦送學校自訂，本校將召開靜宜大學辦理教育部</a:t>
            </a:r>
            <a:r>
              <a:rPr lang="en-US" altLang="zh-TW" dirty="0" smtClean="0">
                <a:solidFill>
                  <a:schemeClr val="accent6">
                    <a:lumMod val="75000"/>
                  </a:schemeClr>
                </a:solidFill>
                <a:latin typeface="微軟正黑體" pitchFamily="34" charset="-120"/>
                <a:ea typeface="微軟正黑體" pitchFamily="34" charset="-120"/>
              </a:rPr>
              <a:t>110</a:t>
            </a:r>
            <a:r>
              <a:rPr lang="zh-TW" altLang="en-US" dirty="0" smtClean="0">
                <a:solidFill>
                  <a:schemeClr val="accent6">
                    <a:lumMod val="75000"/>
                  </a:schemeClr>
                </a:solidFill>
                <a:latin typeface="微軟正黑體" pitchFamily="34" charset="-120"/>
                <a:ea typeface="微軟正黑體" pitchFamily="34" charset="-120"/>
              </a:rPr>
              <a:t>年</a:t>
            </a:r>
            <a:r>
              <a:rPr lang="zh-TW" altLang="en-US" dirty="0">
                <a:solidFill>
                  <a:schemeClr val="accent6">
                    <a:lumMod val="75000"/>
                  </a:schemeClr>
                </a:solidFill>
                <a:latin typeface="微軟正黑體" pitchFamily="34" charset="-120"/>
                <a:ea typeface="微軟正黑體" pitchFamily="34" charset="-120"/>
              </a:rPr>
              <a:t>「學海築夢暨新南向學海築夢」</a:t>
            </a:r>
            <a:r>
              <a:rPr lang="zh-TW" altLang="en-US" dirty="0" smtClean="0">
                <a:solidFill>
                  <a:schemeClr val="accent6">
                    <a:lumMod val="75000"/>
                  </a:schemeClr>
                </a:solidFill>
                <a:latin typeface="微軟正黑體" pitchFamily="34" charset="-120"/>
                <a:ea typeface="微軟正黑體" pitchFamily="34" charset="-120"/>
              </a:rPr>
              <a:t>出國實習案審查會會議，由教務長、國際長、各院院長一同審議。</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實際補助額度</a:t>
            </a:r>
            <a:r>
              <a:rPr lang="en-US" altLang="zh-TW" dirty="0" smtClean="0">
                <a:solidFill>
                  <a:schemeClr val="accent6">
                    <a:lumMod val="75000"/>
                  </a:schemeClr>
                </a:solidFill>
                <a:latin typeface="微軟正黑體" pitchFamily="34" charset="-120"/>
                <a:ea typeface="微軟正黑體" pitchFamily="34" charset="-120"/>
              </a:rPr>
              <a:t>:</a:t>
            </a:r>
            <a:br>
              <a:rPr lang="en-US" altLang="zh-TW" dirty="0" smtClean="0">
                <a:solidFill>
                  <a:schemeClr val="accent6">
                    <a:lumMod val="75000"/>
                  </a:schemeClr>
                </a:solidFill>
                <a:latin typeface="微軟正黑體" pitchFamily="34" charset="-120"/>
                <a:ea typeface="微軟正黑體" pitchFamily="34" charset="-120"/>
              </a:rPr>
            </a:br>
            <a:r>
              <a:rPr lang="zh-TW" altLang="en-US" dirty="0" smtClean="0">
                <a:solidFill>
                  <a:schemeClr val="accent6">
                    <a:lumMod val="75000"/>
                  </a:schemeClr>
                </a:solidFill>
                <a:latin typeface="微軟正黑體" pitchFamily="34" charset="-120"/>
                <a:ea typeface="微軟正黑體" pitchFamily="34" charset="-120"/>
              </a:rPr>
              <a:t>一張國際來回經濟艙機票款、生活費，並以一次為限。</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計畫主持人或共同主持人補助，以一人為限，生活費不超過十四日，並以計畫期程結束前為限。</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選送生</a:t>
            </a:r>
            <a:r>
              <a:rPr lang="zh-TW" altLang="en-US" b="1" dirty="0" smtClean="0">
                <a:solidFill>
                  <a:schemeClr val="accent6">
                    <a:lumMod val="75000"/>
                  </a:schemeClr>
                </a:solidFill>
                <a:latin typeface="微軟正黑體" pitchFamily="34" charset="-120"/>
                <a:ea typeface="微軟正黑體" pitchFamily="34" charset="-120"/>
              </a:rPr>
              <a:t>不得</a:t>
            </a:r>
            <a:r>
              <a:rPr lang="zh-TW" altLang="en-US" dirty="0" smtClean="0">
                <a:solidFill>
                  <a:schemeClr val="accent6">
                    <a:lumMod val="75000"/>
                  </a:schemeClr>
                </a:solidFill>
                <a:latin typeface="微軟正黑體" pitchFamily="34" charset="-120"/>
                <a:ea typeface="微軟正黑體" pitchFamily="34" charset="-120"/>
              </a:rPr>
              <a:t>同時領取我國政府提供之其他出國補助</a:t>
            </a:r>
            <a:r>
              <a:rPr lang="zh-TW" altLang="en-US" dirty="0" smtClean="0">
                <a:solidFill>
                  <a:schemeClr val="accent6">
                    <a:lumMod val="75000"/>
                  </a:schemeClr>
                </a:solidFill>
                <a:latin typeface="微軟正黑體" pitchFamily="34" charset="-120"/>
                <a:ea typeface="微軟正黑體" pitchFamily="34" charset="-120"/>
              </a:rPr>
              <a:t>。</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None/>
            </a:pPr>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zh-TW" altLang="en-US" dirty="0"/>
          </a:p>
        </p:txBody>
      </p:sp>
      <p:sp>
        <p:nvSpPr>
          <p:cNvPr id="4"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extLst>
      <p:ext uri="{BB962C8B-B14F-4D97-AF65-F5344CB8AC3E}">
        <p14:creationId xmlns:p14="http://schemas.microsoft.com/office/powerpoint/2010/main" val="3627409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descr="01"/>
          <p:cNvSpPr>
            <a:spLocks noChangeArrowheads="1" noChangeShapeType="1" noTextEdit="1"/>
          </p:cNvSpPr>
          <p:nvPr/>
        </p:nvSpPr>
        <p:spPr bwMode="auto">
          <a:xfrm>
            <a:off x="3348087" y="630240"/>
            <a:ext cx="2124013" cy="323851"/>
          </a:xfrm>
          <a:prstGeom prst="rect">
            <a:avLst/>
          </a:prstGeom>
        </p:spPr>
        <p:txBody>
          <a:bodyPr wrap="none" fromWordArt="1">
            <a:prstTxWarp prst="textPlain">
              <a:avLst>
                <a:gd name="adj" fmla="val 50000"/>
              </a:avLst>
            </a:prstTxWarp>
          </a:bodyPr>
          <a:lstStyle/>
          <a:p>
            <a:pPr algn="ctr">
              <a:defRPr/>
            </a:pP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配合款計算方式</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4"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6" name="文字方塊 5"/>
          <p:cNvSpPr txBox="1"/>
          <p:nvPr/>
        </p:nvSpPr>
        <p:spPr>
          <a:xfrm>
            <a:off x="862770" y="1592796"/>
            <a:ext cx="7272808" cy="3785652"/>
          </a:xfrm>
          <a:prstGeom prst="rect">
            <a:avLst/>
          </a:prstGeom>
          <a:noFill/>
        </p:spPr>
        <p:txBody>
          <a:bodyPr wrap="square" rtlCol="0">
            <a:spAutoFit/>
          </a:bodyPr>
          <a:lstStyle/>
          <a:p>
            <a:r>
              <a:rPr lang="zh-TW" altLang="en-US" sz="2400" b="1" dirty="0" smtClean="0">
                <a:solidFill>
                  <a:srgbClr val="0070C0"/>
                </a:solidFill>
                <a:latin typeface="微軟正黑體" panose="020B0604030504040204" pitchFamily="34" charset="-120"/>
                <a:ea typeface="微軟正黑體" panose="020B0604030504040204" pitchFamily="34" charset="-120"/>
              </a:rPr>
              <a:t>補助款</a:t>
            </a:r>
            <a:r>
              <a:rPr lang="en-US" altLang="zh-TW" sz="2400" b="1" dirty="0" smtClean="0">
                <a:solidFill>
                  <a:srgbClr val="0070C0"/>
                </a:solidFill>
                <a:latin typeface="微軟正黑體" panose="020B0604030504040204" pitchFamily="34" charset="-120"/>
                <a:ea typeface="微軟正黑體" panose="020B0604030504040204" pitchFamily="34" charset="-120"/>
              </a:rPr>
              <a:t>+</a:t>
            </a:r>
            <a:r>
              <a:rPr lang="zh-TW" altLang="en-US" sz="2400" b="1" dirty="0" smtClean="0">
                <a:solidFill>
                  <a:srgbClr val="0070C0"/>
                </a:solidFill>
                <a:latin typeface="微軟正黑體" panose="020B0604030504040204" pitchFamily="34" charset="-120"/>
                <a:ea typeface="微軟正黑體" panose="020B0604030504040204" pitchFamily="34" charset="-120"/>
              </a:rPr>
              <a:t>配合款</a:t>
            </a:r>
            <a:r>
              <a:rPr lang="en-US" altLang="zh-TW" sz="2400" b="1" dirty="0" smtClean="0">
                <a:solidFill>
                  <a:srgbClr val="0070C0"/>
                </a:solidFill>
                <a:latin typeface="微軟正黑體" panose="020B0604030504040204" pitchFamily="34" charset="-120"/>
                <a:ea typeface="微軟正黑體" panose="020B0604030504040204" pitchFamily="34" charset="-120"/>
              </a:rPr>
              <a:t>=</a:t>
            </a:r>
            <a:r>
              <a:rPr lang="zh-TW" altLang="en-US" sz="2400" b="1" dirty="0" smtClean="0">
                <a:solidFill>
                  <a:srgbClr val="0070C0"/>
                </a:solidFill>
                <a:latin typeface="微軟正黑體" panose="020B0604030504040204" pitchFamily="34" charset="-120"/>
                <a:ea typeface="微軟正黑體" panose="020B0604030504040204" pitchFamily="34" charset="-120"/>
              </a:rPr>
              <a:t>計畫款</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endParaRPr lang="en-US" altLang="zh-TW" sz="2400" b="1" dirty="0">
              <a:solidFill>
                <a:srgbClr val="0070C0"/>
              </a:solidFill>
              <a:latin typeface="微軟正黑體" panose="020B0604030504040204" pitchFamily="34" charset="-120"/>
              <a:ea typeface="微軟正黑體" panose="020B0604030504040204" pitchFamily="34" charset="-120"/>
            </a:endParaRPr>
          </a:p>
          <a:p>
            <a:r>
              <a:rPr lang="zh-TW" altLang="en-US" sz="2400" b="1" dirty="0" smtClean="0">
                <a:solidFill>
                  <a:srgbClr val="0070C0"/>
                </a:solidFill>
                <a:latin typeface="微軟正黑體" panose="020B0604030504040204" pitchFamily="34" charset="-120"/>
                <a:ea typeface="微軟正黑體" panose="020B0604030504040204" pitchFamily="34" charset="-120"/>
              </a:rPr>
              <a:t>配合款是補助款的</a:t>
            </a:r>
            <a:r>
              <a:rPr lang="en-US" altLang="zh-TW" sz="2400" b="1" dirty="0" smtClean="0">
                <a:solidFill>
                  <a:srgbClr val="0070C0"/>
                </a:solidFill>
                <a:latin typeface="微軟正黑體" panose="020B0604030504040204" pitchFamily="34" charset="-120"/>
                <a:ea typeface="微軟正黑體" panose="020B0604030504040204" pitchFamily="34" charset="-120"/>
              </a:rPr>
              <a:t>20%</a:t>
            </a:r>
          </a:p>
          <a:p>
            <a:r>
              <a:rPr lang="zh-TW" altLang="en-US" sz="2400" b="1" dirty="0" smtClean="0">
                <a:solidFill>
                  <a:srgbClr val="0070C0"/>
                </a:solidFill>
                <a:latin typeface="微軟正黑體" panose="020B0604030504040204" pitchFamily="34" charset="-120"/>
                <a:ea typeface="微軟正黑體" panose="020B0604030504040204" pitchFamily="34" charset="-120"/>
              </a:rPr>
              <a:t>補助款為</a:t>
            </a:r>
            <a:r>
              <a:rPr lang="en-US" altLang="zh-TW" sz="2400" b="1" dirty="0" smtClean="0">
                <a:solidFill>
                  <a:srgbClr val="0070C0"/>
                </a:solidFill>
                <a:latin typeface="微軟正黑體" panose="020B0604030504040204" pitchFamily="34" charset="-120"/>
                <a:ea typeface="微軟正黑體" panose="020B0604030504040204" pitchFamily="34" charset="-120"/>
              </a:rPr>
              <a:t>x</a:t>
            </a:r>
          </a:p>
          <a:p>
            <a:r>
              <a:rPr lang="en-US" altLang="zh-TW" sz="2400" b="1" dirty="0">
                <a:solidFill>
                  <a:srgbClr val="FF0000"/>
                </a:solidFill>
                <a:latin typeface="微軟正黑體" panose="020B0604030504040204" pitchFamily="34" charset="-120"/>
                <a:ea typeface="微軟正黑體" panose="020B0604030504040204" pitchFamily="34" charset="-120"/>
              </a:rPr>
              <a:t>x</a:t>
            </a:r>
            <a:r>
              <a:rPr lang="en-US" altLang="zh-TW" sz="2400" b="1" dirty="0" smtClean="0">
                <a:solidFill>
                  <a:srgbClr val="FF0000"/>
                </a:solidFill>
                <a:latin typeface="微軟正黑體" panose="020B0604030504040204" pitchFamily="34" charset="-120"/>
                <a:ea typeface="微軟正黑體" panose="020B0604030504040204" pitchFamily="34" charset="-120"/>
              </a:rPr>
              <a:t>+0.2x=1.2x</a:t>
            </a:r>
          </a:p>
          <a:p>
            <a:endParaRPr lang="en-US" altLang="zh-TW" sz="2400" b="1" dirty="0">
              <a:solidFill>
                <a:srgbClr val="0070C0"/>
              </a:solidFill>
              <a:latin typeface="微軟正黑體" panose="020B0604030504040204" pitchFamily="34" charset="-120"/>
              <a:ea typeface="微軟正黑體" panose="020B0604030504040204" pitchFamily="34" charset="-120"/>
            </a:endParaRPr>
          </a:p>
          <a:p>
            <a:r>
              <a:rPr lang="zh-TW" altLang="en-US" sz="2400" b="1" dirty="0" smtClean="0">
                <a:solidFill>
                  <a:srgbClr val="0070C0"/>
                </a:solidFill>
                <a:latin typeface="微軟正黑體" panose="020B0604030504040204" pitchFamily="34" charset="-120"/>
                <a:ea typeface="微軟正黑體" panose="020B0604030504040204" pitchFamily="34" charset="-120"/>
              </a:rPr>
              <a:t>獲得補助款</a:t>
            </a:r>
            <a:r>
              <a:rPr lang="en-US" altLang="zh-TW" sz="2400" b="1" dirty="0" smtClean="0">
                <a:solidFill>
                  <a:srgbClr val="0070C0"/>
                </a:solidFill>
                <a:latin typeface="微軟正黑體" panose="020B0604030504040204" pitchFamily="34" charset="-120"/>
                <a:ea typeface="微軟正黑體" panose="020B0604030504040204" pitchFamily="34" charset="-120"/>
              </a:rPr>
              <a:t>100</a:t>
            </a:r>
            <a:r>
              <a:rPr lang="zh-TW" altLang="en-US" sz="2400" b="1" dirty="0" smtClean="0">
                <a:solidFill>
                  <a:srgbClr val="0070C0"/>
                </a:solidFill>
                <a:latin typeface="微軟正黑體" panose="020B0604030504040204" pitchFamily="34" charset="-120"/>
                <a:ea typeface="微軟正黑體" panose="020B0604030504040204" pitchFamily="34" charset="-120"/>
              </a:rPr>
              <a:t>萬，靜宜提出配合款計算方式為</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r>
              <a:rPr lang="en-US" altLang="zh-TW" sz="2400" b="1" dirty="0" smtClean="0">
                <a:solidFill>
                  <a:srgbClr val="0070C0"/>
                </a:solidFill>
                <a:latin typeface="微軟正黑體" panose="020B0604030504040204" pitchFamily="34" charset="-120"/>
                <a:ea typeface="微軟正黑體" panose="020B0604030504040204" pitchFamily="34" charset="-120"/>
              </a:rPr>
              <a:t>100</a:t>
            </a:r>
            <a:r>
              <a:rPr lang="zh-TW" altLang="en-US" sz="2400" b="1" dirty="0" smtClean="0">
                <a:solidFill>
                  <a:srgbClr val="0070C0"/>
                </a:solidFill>
                <a:latin typeface="微軟正黑體" panose="020B0604030504040204" pitchFamily="34" charset="-120"/>
                <a:ea typeface="微軟正黑體" panose="020B0604030504040204" pitchFamily="34" charset="-120"/>
              </a:rPr>
              <a:t>萬*</a:t>
            </a:r>
            <a:r>
              <a:rPr lang="en-US" altLang="zh-TW" sz="2400" b="1" dirty="0" smtClean="0">
                <a:solidFill>
                  <a:srgbClr val="0070C0"/>
                </a:solidFill>
                <a:latin typeface="微軟正黑體" panose="020B0604030504040204" pitchFamily="34" charset="-120"/>
                <a:ea typeface="微軟正黑體" panose="020B0604030504040204" pitchFamily="34" charset="-120"/>
              </a:rPr>
              <a:t>0.2x=20</a:t>
            </a:r>
            <a:r>
              <a:rPr lang="zh-TW" altLang="en-US" sz="2400" b="1" dirty="0" smtClean="0">
                <a:solidFill>
                  <a:srgbClr val="0070C0"/>
                </a:solidFill>
                <a:latin typeface="微軟正黑體" panose="020B0604030504040204" pitchFamily="34" charset="-120"/>
                <a:ea typeface="微軟正黑體" panose="020B0604030504040204" pitchFamily="34" charset="-120"/>
              </a:rPr>
              <a:t>萬</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endParaRPr lang="en-US" altLang="zh-TW" sz="2400" b="1" dirty="0">
              <a:solidFill>
                <a:srgbClr val="0070C0"/>
              </a:solidFill>
              <a:latin typeface="微軟正黑體" panose="020B0604030504040204" pitchFamily="34" charset="-120"/>
              <a:ea typeface="微軟正黑體" panose="020B0604030504040204" pitchFamily="34" charset="-120"/>
            </a:endParaRPr>
          </a:p>
          <a:p>
            <a:r>
              <a:rPr lang="zh-TW" altLang="en-US" sz="2400" b="1" dirty="0" smtClean="0">
                <a:solidFill>
                  <a:srgbClr val="0070C0"/>
                </a:solidFill>
                <a:latin typeface="微軟正黑體" panose="020B0604030504040204" pitchFamily="34" charset="-120"/>
                <a:ea typeface="微軟正黑體" panose="020B0604030504040204" pitchFamily="34" charset="-120"/>
              </a:rPr>
              <a:t>請勿以計畫款*</a:t>
            </a:r>
            <a:r>
              <a:rPr lang="en-US" altLang="zh-TW" sz="2400" b="1" dirty="0" smtClean="0">
                <a:solidFill>
                  <a:srgbClr val="0070C0"/>
                </a:solidFill>
                <a:latin typeface="微軟正黑體" panose="020B0604030504040204" pitchFamily="34" charset="-120"/>
                <a:ea typeface="微軟正黑體" panose="020B0604030504040204" pitchFamily="34" charset="-120"/>
              </a:rPr>
              <a:t>20%</a:t>
            </a:r>
          </a:p>
        </p:txBody>
      </p:sp>
    </p:spTree>
    <p:extLst>
      <p:ext uri="{BB962C8B-B14F-4D97-AF65-F5344CB8AC3E}">
        <p14:creationId xmlns:p14="http://schemas.microsoft.com/office/powerpoint/2010/main" val="3729787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descr="01"/>
          <p:cNvSpPr>
            <a:spLocks noChangeArrowheads="1" noChangeShapeType="1" noTextEdit="1"/>
          </p:cNvSpPr>
          <p:nvPr/>
        </p:nvSpPr>
        <p:spPr bwMode="auto">
          <a:xfrm>
            <a:off x="3348087" y="630240"/>
            <a:ext cx="2124013" cy="323851"/>
          </a:xfrm>
          <a:prstGeom prst="rect">
            <a:avLst/>
          </a:prstGeom>
        </p:spPr>
        <p:txBody>
          <a:bodyPr wrap="none" fromWordArt="1">
            <a:prstTxWarp prst="textPlain">
              <a:avLst>
                <a:gd name="adj" fmla="val 50000"/>
              </a:avLst>
            </a:prstTxWarp>
          </a:bodyPr>
          <a:lstStyle/>
          <a:p>
            <a:pPr algn="ctr">
              <a:defRPr/>
            </a:pPr>
            <a:r>
              <a:rPr lang="en-US" altLang="zh-TW"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110</a:t>
            </a: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年</a:t>
            </a: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重點內容</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3" name="文字方塊 2"/>
          <p:cNvSpPr txBox="1"/>
          <p:nvPr/>
        </p:nvSpPr>
        <p:spPr>
          <a:xfrm>
            <a:off x="323528" y="1124744"/>
            <a:ext cx="8640960" cy="4801314"/>
          </a:xfrm>
          <a:prstGeom prst="rect">
            <a:avLst/>
          </a:prstGeom>
          <a:noFill/>
        </p:spPr>
        <p:txBody>
          <a:bodyPr wrap="square" rtlCol="0">
            <a:spAutoFit/>
          </a:bodyPr>
          <a:lstStyle/>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學海</a:t>
            </a:r>
            <a:r>
              <a:rPr lang="zh-TW" altLang="en-US" dirty="0">
                <a:solidFill>
                  <a:schemeClr val="accent6">
                    <a:lumMod val="75000"/>
                  </a:schemeClr>
                </a:solidFill>
                <a:latin typeface="微軟正黑體" pitchFamily="34" charset="-120"/>
                <a:ea typeface="微軟正黑體" pitchFamily="34" charset="-120"/>
              </a:rPr>
              <a:t>築</a:t>
            </a:r>
            <a:r>
              <a:rPr lang="zh-TW" altLang="en-US" dirty="0" smtClean="0">
                <a:solidFill>
                  <a:schemeClr val="accent6">
                    <a:lumMod val="75000"/>
                  </a:schemeClr>
                </a:solidFill>
                <a:latin typeface="微軟正黑體" pitchFamily="34" charset="-120"/>
                <a:ea typeface="微軟正黑體" pitchFamily="34" charset="-120"/>
              </a:rPr>
              <a:t>夢各案補助金額由各校自行分配，新南向學海築夢由教育部個案審視。</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en-US" altLang="zh-TW" dirty="0" smtClean="0">
                <a:solidFill>
                  <a:schemeClr val="accent6">
                    <a:lumMod val="75000"/>
                  </a:schemeClr>
                </a:solidFill>
                <a:latin typeface="微軟正黑體" pitchFamily="34" charset="-120"/>
                <a:ea typeface="微軟正黑體" pitchFamily="34" charset="-120"/>
              </a:rPr>
              <a:t>108</a:t>
            </a:r>
            <a:r>
              <a:rPr lang="zh-TW" altLang="en-US" dirty="0" smtClean="0">
                <a:solidFill>
                  <a:schemeClr val="accent6">
                    <a:lumMod val="75000"/>
                  </a:schemeClr>
                </a:solidFill>
                <a:latin typeface="微軟正黑體" pitchFamily="34" charset="-120"/>
                <a:ea typeface="微軟正黑體" pitchFamily="34" charset="-120"/>
              </a:rPr>
              <a:t>年起開放外校申請，提供補助款不提供配合款，外校同學提供該校同意書。</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每案須團員達三名以上方可申請教師補助。</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一個案子可以包含超過一個國家和機構，請盡量將同性質及相近區域團別合併。</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鼓勵新住民</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台灣地區人民之配偶為外國人、無國籍人、大陸地區人民及香港、澳門</a:t>
            </a:r>
            <a:r>
              <a:rPr lang="en-US" altLang="zh-TW" dirty="0" smtClean="0">
                <a:solidFill>
                  <a:schemeClr val="accent6">
                    <a:lumMod val="75000"/>
                  </a:schemeClr>
                </a:solidFill>
                <a:latin typeface="微軟正黑體" pitchFamily="34" charset="-120"/>
                <a:ea typeface="微軟正黑體" pitchFamily="34" charset="-120"/>
              </a:rPr>
              <a:t>)</a:t>
            </a: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預計可望將會有第二波增額在九月接受申請，使用在</a:t>
            </a:r>
            <a:r>
              <a:rPr lang="en-US" altLang="zh-TW" dirty="0" smtClean="0">
                <a:solidFill>
                  <a:schemeClr val="accent6">
                    <a:lumMod val="75000"/>
                  </a:schemeClr>
                </a:solidFill>
                <a:latin typeface="微軟正黑體" pitchFamily="34" charset="-120"/>
                <a:ea typeface="微軟正黑體" pitchFamily="34" charset="-120"/>
              </a:rPr>
              <a:t>1102</a:t>
            </a:r>
            <a:r>
              <a:rPr lang="zh-TW" altLang="en-US" dirty="0" smtClean="0">
                <a:solidFill>
                  <a:schemeClr val="accent6">
                    <a:lumMod val="75000"/>
                  </a:schemeClr>
                </a:solidFill>
                <a:latin typeface="微軟正黑體" pitchFamily="34" charset="-120"/>
                <a:ea typeface="微軟正黑體" pitchFamily="34" charset="-120"/>
              </a:rPr>
              <a:t>學期</a:t>
            </a:r>
            <a:r>
              <a:rPr lang="zh-TW" altLang="en-US" dirty="0" smtClean="0">
                <a:solidFill>
                  <a:schemeClr val="accent6">
                    <a:lumMod val="75000"/>
                  </a:schemeClr>
                </a:solidFill>
                <a:latin typeface="微軟正黑體" pitchFamily="34" charset="-120"/>
                <a:ea typeface="微軟正黑體" pitchFamily="34" charset="-120"/>
              </a:rPr>
              <a:t>出國同學。</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中低收入戶請告知計畫主持人，系統須同步告知戶籍地鄉公所維護同學權益。</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a:solidFill>
                <a:schemeClr val="accent6">
                  <a:lumMod val="75000"/>
                </a:schemeClr>
              </a:solidFill>
              <a:latin typeface="微軟正黑體" pitchFamily="34" charset="-120"/>
              <a:ea typeface="微軟正黑體" pitchFamily="34" charset="-120"/>
            </a:endParaRPr>
          </a:p>
          <a:p>
            <a:pPr>
              <a:buFont typeface="Arial" pitchFamily="34" charset="0"/>
              <a:buChar char="•"/>
            </a:pPr>
            <a:r>
              <a:rPr lang="zh-TW" altLang="en-US" dirty="0" smtClean="0">
                <a:solidFill>
                  <a:schemeClr val="accent6">
                    <a:lumMod val="75000"/>
                  </a:schemeClr>
                </a:solidFill>
                <a:latin typeface="微軟正黑體" pitchFamily="34" charset="-120"/>
                <a:ea typeface="微軟正黑體" pitchFamily="34" charset="-120"/>
              </a:rPr>
              <a:t>出國預計訪視之計畫主持人</a:t>
            </a:r>
            <a:r>
              <a:rPr lang="en-US" altLang="zh-TW" dirty="0" smtClean="0">
                <a:solidFill>
                  <a:schemeClr val="accent6">
                    <a:lumMod val="75000"/>
                  </a:schemeClr>
                </a:solidFill>
                <a:latin typeface="微軟正黑體" pitchFamily="34" charset="-120"/>
                <a:ea typeface="微軟正黑體" pitchFamily="34" charset="-120"/>
              </a:rPr>
              <a:t>109</a:t>
            </a:r>
            <a:r>
              <a:rPr lang="zh-TW" altLang="en-US" dirty="0" smtClean="0">
                <a:solidFill>
                  <a:schemeClr val="accent6">
                    <a:lumMod val="75000"/>
                  </a:schemeClr>
                </a:solidFill>
                <a:latin typeface="微軟正黑體" pitchFamily="34" charset="-120"/>
                <a:ea typeface="微軟正黑體" pitchFamily="34" charset="-120"/>
              </a:rPr>
              <a:t>年起需事先與系上協調申請上簽、以及公差假申請，請務必於出國前完成公文流程</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預計寬裕時間需提前兩周以上</a:t>
            </a:r>
            <a:r>
              <a:rPr lang="en-US" altLang="zh-TW" dirty="0" smtClean="0">
                <a:solidFill>
                  <a:schemeClr val="accent6">
                    <a:lumMod val="75000"/>
                  </a:schemeClr>
                </a:solidFill>
                <a:latin typeface="微軟正黑體" pitchFamily="34" charset="-120"/>
                <a:ea typeface="微軟正黑體" pitchFamily="34" charset="-120"/>
              </a:rPr>
              <a:t>)</a:t>
            </a:r>
            <a:r>
              <a:rPr lang="zh-TW" altLang="en-US" dirty="0" smtClean="0">
                <a:solidFill>
                  <a:schemeClr val="accent6">
                    <a:lumMod val="75000"/>
                  </a:schemeClr>
                </a:solidFill>
                <a:latin typeface="微軟正黑體" pitchFamily="34" charset="-120"/>
                <a:ea typeface="微軟正黑體" pitchFamily="34" charset="-120"/>
              </a:rPr>
              <a:t>。</a:t>
            </a:r>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endParaRPr lang="en-US" altLang="zh-TW" dirty="0" smtClean="0">
              <a:solidFill>
                <a:schemeClr val="accent6">
                  <a:lumMod val="75000"/>
                </a:schemeClr>
              </a:solidFill>
              <a:latin typeface="微軟正黑體" pitchFamily="34" charset="-120"/>
              <a:ea typeface="微軟正黑體" pitchFamily="34" charset="-120"/>
            </a:endParaRPr>
          </a:p>
          <a:p>
            <a:pPr>
              <a:buFont typeface="Arial" pitchFamily="34" charset="0"/>
              <a:buChar char="•"/>
            </a:pPr>
            <a:endParaRPr lang="en-US" altLang="zh-TW" dirty="0" smtClean="0">
              <a:solidFill>
                <a:schemeClr val="accent6">
                  <a:lumMod val="75000"/>
                </a:schemeClr>
              </a:solidFill>
              <a:latin typeface="微軟正黑體" pitchFamily="34" charset="-120"/>
              <a:ea typeface="微軟正黑體" pitchFamily="34" charset="-120"/>
            </a:endParaRPr>
          </a:p>
          <a:p>
            <a:pPr>
              <a:buNone/>
            </a:pPr>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en-US" altLang="zh-TW" dirty="0" smtClean="0">
              <a:solidFill>
                <a:schemeClr val="accent6">
                  <a:lumMod val="75000"/>
                </a:schemeClr>
              </a:solidFill>
            </a:endParaRPr>
          </a:p>
          <a:p>
            <a:endParaRPr lang="zh-TW" altLang="en-US" dirty="0"/>
          </a:p>
        </p:txBody>
      </p:sp>
      <p:sp>
        <p:nvSpPr>
          <p:cNvPr id="4" name="Line 6"/>
          <p:cNvSpPr>
            <a:spLocks noChangeShapeType="1"/>
          </p:cNvSpPr>
          <p:nvPr/>
        </p:nvSpPr>
        <p:spPr bwMode="auto">
          <a:xfrm flipH="1">
            <a:off x="665109" y="762001"/>
            <a:ext cx="395323"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
        <p:nvSpPr>
          <p:cNvPr id="5" name="Line 7"/>
          <p:cNvSpPr>
            <a:spLocks noChangeShapeType="1"/>
          </p:cNvSpPr>
          <p:nvPr/>
        </p:nvSpPr>
        <p:spPr bwMode="auto">
          <a:xfrm flipH="1">
            <a:off x="8040735" y="762001"/>
            <a:ext cx="403198" cy="1550"/>
          </a:xfrm>
          <a:prstGeom prst="line">
            <a:avLst/>
          </a:prstGeom>
          <a:noFill/>
          <a:ln w="88900" cap="rnd">
            <a:solidFill>
              <a:schemeClr val="bg1"/>
            </a:solidFill>
            <a:prstDash val="sysDot"/>
            <a:round/>
            <a:headEnd/>
            <a:tailEnd/>
          </a:ln>
          <a:effectLst/>
        </p:spPr>
        <p:txBody>
          <a:bodyPr/>
          <a:lstStyle/>
          <a:p>
            <a:pPr>
              <a:defRPr/>
            </a:pPr>
            <a:endParaRPr lang="ko-KR" altLang="en-US" spc="-150"/>
          </a:p>
        </p:txBody>
      </p:sp>
    </p:spTree>
    <p:extLst>
      <p:ext uri="{BB962C8B-B14F-4D97-AF65-F5344CB8AC3E}">
        <p14:creationId xmlns:p14="http://schemas.microsoft.com/office/powerpoint/2010/main" val="3948018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本設計">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89896"/>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charset="-127"/>
            <a:ea typeface="굴림" charset="-127"/>
          </a:defRPr>
        </a:defPPr>
      </a:lstStyle>
    </a:spDef>
    <a:lnDef>
      <a:spPr bwMode="auto">
        <a:xfrm>
          <a:off x="0" y="0"/>
          <a:ext cx="1" cy="1"/>
        </a:xfrm>
        <a:custGeom>
          <a:avLst/>
          <a:gdLst/>
          <a:ahLst/>
          <a:cxnLst/>
          <a:rect l="0" t="0" r="0" b="0"/>
          <a:pathLst/>
        </a:custGeom>
        <a:solidFill>
          <a:srgbClr val="489896"/>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charset="-127"/>
            <a:ea typeface="굴림"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8923</TotalTime>
  <Words>1944</Words>
  <Application>Microsoft Office PowerPoint</Application>
  <PresentationFormat>如螢幕大小 (4:3)</PresentationFormat>
  <Paragraphs>208</Paragraphs>
  <Slides>21</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21</vt:i4>
      </vt:variant>
    </vt:vector>
  </HeadingPairs>
  <TitlesOfParts>
    <vt:vector size="29" baseType="lpstr">
      <vt:lpstr>굴림</vt:lpstr>
      <vt:lpstr>HY헤드라인M</vt:lpstr>
      <vt:lpstr>맑은 고딕</vt:lpstr>
      <vt:lpstr>微軟正黑體</vt:lpstr>
      <vt:lpstr>Arial</vt:lpstr>
      <vt:lpstr>Arial Black</vt:lpstr>
      <vt:lpstr>Times New Roman</vt:lpstr>
      <vt:lpstr>基本設計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學海說明會</dc:title>
  <dc:creator>OIA</dc:creator>
  <cp:lastModifiedBy>OIAPU OIAPU</cp:lastModifiedBy>
  <cp:revision>1167</cp:revision>
  <cp:lastPrinted>2016-10-04T01:22:36Z</cp:lastPrinted>
  <dcterms:created xsi:type="dcterms:W3CDTF">2008-12-15T01:51:18Z</dcterms:created>
  <dcterms:modified xsi:type="dcterms:W3CDTF">2021-01-11T09:27:35Z</dcterms:modified>
</cp:coreProperties>
</file>